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99" r:id="rId5"/>
    <p:sldId id="293" r:id="rId6"/>
    <p:sldId id="478" r:id="rId7"/>
    <p:sldId id="480" r:id="rId8"/>
    <p:sldId id="292" r:id="rId9"/>
    <p:sldId id="477" r:id="rId10"/>
    <p:sldId id="294" r:id="rId11"/>
    <p:sldId id="295" r:id="rId12"/>
    <p:sldId id="296" r:id="rId13"/>
    <p:sldId id="297" r:id="rId14"/>
    <p:sldId id="298" r:id="rId15"/>
    <p:sldId id="300" r:id="rId16"/>
    <p:sldId id="304" r:id="rId17"/>
    <p:sldId id="301" r:id="rId18"/>
    <p:sldId id="302" r:id="rId19"/>
    <p:sldId id="479"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Enay D" initials="SD" lastIdx="22" clrIdx="0">
    <p:extLst>
      <p:ext uri="{19B8F6BF-5375-455C-9EA6-DF929625EA0E}">
        <p15:presenceInfo xmlns:p15="http://schemas.microsoft.com/office/powerpoint/2012/main" userId="2bd98477aef265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812"/>
    <a:srgbClr val="023D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p:restoredTop sz="79441" autoAdjust="0"/>
  </p:normalViewPr>
  <p:slideViewPr>
    <p:cSldViewPr snapToGrid="0" snapToObjects="1">
      <p:cViewPr varScale="1">
        <p:scale>
          <a:sx n="50" d="100"/>
          <a:sy n="50" d="100"/>
        </p:scale>
        <p:origin x="12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7652E-C9F9-3B41-91B9-CDD886C23AAC}"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B851F-DB3A-9247-8F5C-EAD2F0C11154}" type="slidenum">
              <a:rPr lang="en-US" smtClean="0"/>
              <a:t>‹#›</a:t>
            </a:fld>
            <a:endParaRPr lang="en-US"/>
          </a:p>
        </p:txBody>
      </p:sp>
    </p:spTree>
    <p:extLst>
      <p:ext uri="{BB962C8B-B14F-4D97-AF65-F5344CB8AC3E}">
        <p14:creationId xmlns:p14="http://schemas.microsoft.com/office/powerpoint/2010/main" val="2369379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b="1" dirty="0"/>
          </a:p>
          <a:p>
            <a:pPr eaLnBrk="1" hangingPunct="1">
              <a:spcBef>
                <a:spcPct val="0"/>
              </a:spcBef>
            </a:pPr>
            <a:endParaRPr lang="en-US" altLang="en-US" b="1" dirty="0"/>
          </a:p>
          <a:p>
            <a:pPr eaLnBrk="1" hangingPunct="1">
              <a:spcBef>
                <a:spcPct val="0"/>
              </a:spcBef>
            </a:pPr>
            <a:r>
              <a:rPr lang="en-US" altLang="en-US" b="1" dirty="0"/>
              <a:t>[WELCOME &amp; INTRODUCTIONS] </a:t>
            </a:r>
            <a:endParaRPr lang="en-US" altLang="en-US" dirty="0"/>
          </a:p>
          <a:p>
            <a:pPr eaLnBrk="1" hangingPunct="1">
              <a:spcBef>
                <a:spcPct val="0"/>
              </a:spcBef>
            </a:pPr>
            <a:r>
              <a:rPr lang="en-US" altLang="en-US" i="1" dirty="0"/>
              <a:t>Name, where you are from, how long you have been engaged in PTA, PTA/other positions, etc. (Place in chat if virtual)</a:t>
            </a:r>
            <a:endParaRPr lang="en-US" altLang="en-US" dirty="0"/>
          </a:p>
          <a:p>
            <a:pPr eaLnBrk="1" hangingPunct="1">
              <a:spcBef>
                <a:spcPct val="0"/>
              </a:spcBef>
            </a:pPr>
            <a:endParaRPr lang="en-US" altLang="en-US" i="1" dirty="0"/>
          </a:p>
          <a:p>
            <a:r>
              <a:rPr lang="en-US" altLang="en-US" b="1" dirty="0"/>
              <a:t>[ACTIVITY]</a:t>
            </a:r>
          </a:p>
          <a:p>
            <a:endParaRPr lang="en-US" altLang="en-US" dirty="0"/>
          </a:p>
          <a:p>
            <a:r>
              <a:rPr lang="en-US" altLang="en-US" dirty="0"/>
              <a:t> (If in person do this part) Before we talk about growing members.  Let’s find out about each other.  </a:t>
            </a:r>
          </a:p>
          <a:p>
            <a:endParaRPr lang="en-US" altLang="en-US" dirty="0"/>
          </a:p>
          <a:p>
            <a:r>
              <a:rPr lang="en-US" altLang="en-US" dirty="0"/>
              <a:t>If you are a National PTA Leader, clap your hands!</a:t>
            </a:r>
          </a:p>
          <a:p>
            <a:r>
              <a:rPr lang="en-US" altLang="en-US" dirty="0"/>
              <a:t>If you are a State PTA Leader, wave your hands in the air!</a:t>
            </a:r>
          </a:p>
          <a:p>
            <a:r>
              <a:rPr lang="en-US" altLang="en-US" dirty="0"/>
              <a:t>If you are a District, Council or Region Leader, stomp your feet twice!</a:t>
            </a:r>
          </a:p>
          <a:p>
            <a:r>
              <a:rPr lang="en-US" altLang="en-US" dirty="0"/>
              <a:t>If you are a local PTA leader,  scream oh Yeah!</a:t>
            </a:r>
          </a:p>
          <a:p>
            <a:r>
              <a:rPr lang="en-US" altLang="en-US" dirty="0"/>
              <a:t>If you are a member of a local, state and national PTA stand up!</a:t>
            </a:r>
          </a:p>
          <a:p>
            <a:endParaRPr lang="en-US" altLang="en-US" dirty="0"/>
          </a:p>
          <a:p>
            <a:r>
              <a:rPr lang="en-US" altLang="en-US" dirty="0"/>
              <a:t>(In person or virtual) In order to effectively lead, we have to know who we are and how we work together.  We are ONE PTA.  Local – State – National.  </a:t>
            </a:r>
          </a:p>
          <a:p>
            <a:endParaRPr lang="en-US" altLang="en-US" dirty="0"/>
          </a:p>
          <a:p>
            <a:r>
              <a:rPr lang="en-US" altLang="en-US" dirty="0"/>
              <a:t>The way we remain One PTA, is through great leadership at all levels of our association.  </a:t>
            </a:r>
          </a:p>
          <a:p>
            <a:endParaRPr lang="en-US" altLang="en-US" b="1" dirty="0"/>
          </a:p>
          <a:p>
            <a:r>
              <a:rPr lang="en-US" altLang="en-US" b="1" dirty="0"/>
              <a:t>[CLICK TO NEXT SLIDE]</a:t>
            </a:r>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1</a:t>
            </a:fld>
            <a:endParaRPr lang="en-US"/>
          </a:p>
        </p:txBody>
      </p:sp>
    </p:spTree>
    <p:extLst>
      <p:ext uri="{BB962C8B-B14F-4D97-AF65-F5344CB8AC3E}">
        <p14:creationId xmlns:p14="http://schemas.microsoft.com/office/powerpoint/2010/main" val="334012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p>
          <a:p>
            <a:pPr>
              <a:defRPr/>
            </a:pPr>
            <a:endParaRPr lang="en-US" b="1" dirty="0"/>
          </a:p>
          <a:p>
            <a:pPr>
              <a:defRPr/>
            </a:pPr>
            <a:endParaRPr lang="en-US" b="1" dirty="0"/>
          </a:p>
          <a:p>
            <a:pPr>
              <a:defRPr/>
            </a:pPr>
            <a:r>
              <a:rPr lang="en-US" b="1" dirty="0"/>
              <a:t>Now that you have identified WHO, think about setting a goal  </a:t>
            </a:r>
            <a:endParaRPr lang="en-US" sz="1050" dirty="0"/>
          </a:p>
          <a:p>
            <a:pPr>
              <a:defRPr/>
            </a:pPr>
            <a:r>
              <a:rPr lang="en-US" sz="800" dirty="0"/>
              <a:t> </a:t>
            </a:r>
            <a:endParaRPr lang="en-US" sz="2000" dirty="0"/>
          </a:p>
          <a:p>
            <a:pPr>
              <a:defRPr/>
            </a:pPr>
            <a:r>
              <a:rPr lang="en-US" b="1" dirty="0"/>
              <a:t>If you want substantial growth – think about your potential to grow!  </a:t>
            </a:r>
            <a:endParaRPr lang="en-US" sz="1050" dirty="0"/>
          </a:p>
          <a:p>
            <a:pPr lvl="1">
              <a:defRPr/>
            </a:pPr>
            <a:endParaRPr lang="en-US" dirty="0"/>
          </a:p>
          <a:p>
            <a:pPr lvl="1">
              <a:defRPr/>
            </a:pPr>
            <a:r>
              <a:rPr lang="en-US" dirty="0"/>
              <a:t>Consider total numbers of:</a:t>
            </a:r>
            <a:endParaRPr lang="en-US" sz="1050" dirty="0"/>
          </a:p>
          <a:p>
            <a:pPr lvl="2">
              <a:defRPr/>
            </a:pPr>
            <a:r>
              <a:rPr lang="en-US" dirty="0"/>
              <a:t>Teachers/staff</a:t>
            </a:r>
            <a:endParaRPr lang="en-US" sz="1050" dirty="0"/>
          </a:p>
          <a:p>
            <a:pPr lvl="2">
              <a:defRPr/>
            </a:pPr>
            <a:r>
              <a:rPr lang="en-US" dirty="0"/>
              <a:t>Students enrolled</a:t>
            </a:r>
            <a:endParaRPr lang="en-US" sz="1050" dirty="0"/>
          </a:p>
          <a:p>
            <a:pPr lvl="2">
              <a:defRPr/>
            </a:pPr>
            <a:r>
              <a:rPr lang="en-US" dirty="0"/>
              <a:t> Parent/caregiver per student (or aim for 2!)</a:t>
            </a:r>
            <a:endParaRPr lang="en-US" sz="1050" dirty="0"/>
          </a:p>
          <a:p>
            <a:pPr lvl="2">
              <a:defRPr/>
            </a:pPr>
            <a:r>
              <a:rPr lang="en-US" dirty="0"/>
              <a:t>Other supporters?</a:t>
            </a:r>
            <a:endParaRPr lang="en-US" sz="1050" dirty="0"/>
          </a:p>
          <a:p>
            <a:pPr lvl="1">
              <a:defRPr/>
            </a:pPr>
            <a:endParaRPr lang="en-US" dirty="0"/>
          </a:p>
          <a:p>
            <a:pPr lvl="1">
              <a:defRPr/>
            </a:pPr>
            <a:r>
              <a:rPr lang="en-US" dirty="0"/>
              <a:t>Set a target # or % of totals to determine your goal</a:t>
            </a:r>
            <a:endParaRPr lang="en-US" sz="1050" dirty="0"/>
          </a:p>
          <a:p>
            <a:pPr lvl="1">
              <a:defRPr/>
            </a:pPr>
            <a:endParaRPr lang="en-US" dirty="0"/>
          </a:p>
          <a:p>
            <a:pPr lvl="1">
              <a:defRPr/>
            </a:pPr>
            <a:r>
              <a:rPr lang="en-US" dirty="0"/>
              <a:t>Think about who you know who could help you achieve those goals and start mapping out your web of relationships</a:t>
            </a:r>
            <a:endParaRPr lang="en-US" sz="1050" dirty="0"/>
          </a:p>
          <a:p>
            <a:pPr lvl="1">
              <a:defRPr/>
            </a:pPr>
            <a:endParaRPr lang="en-US" dirty="0"/>
          </a:p>
          <a:p>
            <a:pPr lvl="1">
              <a:defRPr/>
            </a:pPr>
            <a:r>
              <a:rPr lang="en-US" dirty="0"/>
              <a:t>Then promote the goal – use the thermometer poster as one tool</a:t>
            </a:r>
            <a:endParaRPr lang="en-US" sz="1050" dirty="0"/>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10</a:t>
            </a:fld>
            <a:endParaRPr lang="en-US"/>
          </a:p>
        </p:txBody>
      </p:sp>
    </p:spTree>
    <p:extLst>
      <p:ext uri="{BB962C8B-B14F-4D97-AF65-F5344CB8AC3E}">
        <p14:creationId xmlns:p14="http://schemas.microsoft.com/office/powerpoint/2010/main" val="15364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p>
          <a:p>
            <a:pPr>
              <a:defRPr/>
            </a:pPr>
            <a:endParaRPr lang="en-US" b="1" dirty="0"/>
          </a:p>
          <a:p>
            <a:pPr>
              <a:defRPr/>
            </a:pPr>
            <a:r>
              <a:rPr lang="en-US" b="1" dirty="0"/>
              <a:t>If you want incremental growth – use prior year trends</a:t>
            </a:r>
            <a:endParaRPr lang="en-US" sz="1050" dirty="0"/>
          </a:p>
          <a:p>
            <a:pPr lvl="1">
              <a:defRPr/>
            </a:pPr>
            <a:endParaRPr lang="en-US" dirty="0"/>
          </a:p>
          <a:p>
            <a:pPr lvl="1">
              <a:defRPr/>
            </a:pPr>
            <a:r>
              <a:rPr lang="en-US" dirty="0"/>
              <a:t>Consider the breakdown of last year’s membership – do you know those numbers? </a:t>
            </a:r>
            <a:endParaRPr lang="en-US" sz="1050" dirty="0"/>
          </a:p>
          <a:p>
            <a:pPr lvl="1">
              <a:defRPr/>
            </a:pPr>
            <a:endParaRPr lang="en-US" dirty="0"/>
          </a:p>
          <a:p>
            <a:pPr lvl="1">
              <a:defRPr/>
            </a:pPr>
            <a:r>
              <a:rPr lang="en-US" dirty="0"/>
              <a:t>Then determine where you have the greatest potential for growth. Examples: You may want to emphasize dads joining – or grandparents – or students who want to earn community service hours</a:t>
            </a:r>
            <a:endParaRPr lang="en-US" sz="1050" dirty="0"/>
          </a:p>
          <a:p>
            <a:pPr lvl="1">
              <a:defRPr/>
            </a:pPr>
            <a:endParaRPr lang="en-US" dirty="0"/>
          </a:p>
          <a:p>
            <a:pPr lvl="1">
              <a:defRPr/>
            </a:pPr>
            <a:r>
              <a:rPr lang="en-US" dirty="0"/>
              <a:t>Determine a stretch goal for increasing each relationship type – then add it all up to get your goal</a:t>
            </a:r>
            <a:endParaRPr lang="en-US" sz="1050" dirty="0"/>
          </a:p>
          <a:p>
            <a:pPr lvl="1">
              <a:defRPr/>
            </a:pPr>
            <a:endParaRPr lang="en-US" dirty="0"/>
          </a:p>
          <a:p>
            <a:pPr lvl="1">
              <a:defRPr/>
            </a:pPr>
            <a:r>
              <a:rPr lang="en-US" dirty="0"/>
              <a:t>Use the thermometer poster (perhaps a virtual dashboard on webpage or social media channel) and promote your goal</a:t>
            </a:r>
            <a:endParaRPr lang="en-US" sz="1050" dirty="0"/>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11</a:t>
            </a:fld>
            <a:endParaRPr lang="en-US"/>
          </a:p>
        </p:txBody>
      </p:sp>
    </p:spTree>
    <p:extLst>
      <p:ext uri="{BB962C8B-B14F-4D97-AF65-F5344CB8AC3E}">
        <p14:creationId xmlns:p14="http://schemas.microsoft.com/office/powerpoint/2010/main" val="103413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Step 2: Listen to what matters most</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How do you get feedback? (Kit contains several suggestions.) In this current virtual world, you will need to explore ways to get feedback virtually (i.e. polls or surveys)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What will you ask? (Kit contains several suggestions.)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Explain that what you hear defines what you need to do to FOCUS on what matters most…which is next step</a:t>
            </a:r>
          </a:p>
          <a:p>
            <a:r>
              <a:rPr lang="en-US" altLang="en-US" dirty="0">
                <a:ea typeface="ＭＳ Ｐゴシック" panose="020B0600070205080204" pitchFamily="34" charset="-128"/>
              </a:rPr>
              <a:t> </a:t>
            </a:r>
          </a:p>
          <a:p>
            <a:r>
              <a:rPr lang="en-US" altLang="en-US" b="1" dirty="0">
                <a:ea typeface="ＭＳ Ｐゴシック" panose="020B0600070205080204" pitchFamily="34" charset="-128"/>
              </a:rPr>
              <a:t>Use flip chart (or virtual flip chart and breakout rooms in virtual meeting) to generate ideas</a:t>
            </a:r>
          </a:p>
          <a:p>
            <a:r>
              <a:rPr lang="en-US" altLang="en-US" b="1" dirty="0">
                <a:ea typeface="ＭＳ Ｐゴシック" panose="020B0600070205080204" pitchFamily="34" charset="-128"/>
              </a:rPr>
              <a:t>Always be a good listener. Listen to learn rather than listening to respond.</a:t>
            </a:r>
          </a:p>
          <a:p>
            <a:r>
              <a:rPr lang="en-US" altLang="en-US" b="1" dirty="0">
                <a:ea typeface="ＭＳ Ｐゴシック" panose="020B0600070205080204" pitchFamily="34" charset="-128"/>
              </a:rPr>
              <a:t>Visit ptakit.org ( you must be logged in to access this)</a:t>
            </a: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12</a:t>
            </a:fld>
            <a:endParaRPr lang="en-US"/>
          </a:p>
        </p:txBody>
      </p:sp>
    </p:spTree>
    <p:extLst>
      <p:ext uri="{BB962C8B-B14F-4D97-AF65-F5344CB8AC3E}">
        <p14:creationId xmlns:p14="http://schemas.microsoft.com/office/powerpoint/2010/main" val="197949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Step 3: Ask &amp; Align</a:t>
            </a:r>
            <a:endParaRPr lang="en-US" altLang="en-US" dirty="0">
              <a:ea typeface="ＭＳ Ｐゴシック" panose="020B0600070205080204" pitchFamily="34" charset="-128"/>
            </a:endParaRPr>
          </a:p>
          <a:p>
            <a:r>
              <a:rPr lang="en-US" altLang="en-US" b="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dirty="0">
                <a:ea typeface="ＭＳ Ｐゴシック" panose="020B0600070205080204" pitchFamily="34" charset="-128"/>
              </a:rPr>
              <a:t>CHALLENGE QUESTION:</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What’s the best way to start a membership conversation with someone? What would your ask be?</a:t>
            </a:r>
          </a:p>
          <a:p>
            <a:r>
              <a:rPr lang="en-US" altLang="en-US" dirty="0">
                <a:ea typeface="ＭＳ Ｐゴシック" panose="020B0600070205080204" pitchFamily="34" charset="-128"/>
              </a:rPr>
              <a:t> </a:t>
            </a:r>
          </a:p>
          <a:p>
            <a:r>
              <a:rPr lang="en-US" altLang="en-US" b="1" dirty="0">
                <a:ea typeface="ＭＳ Ｐゴシック" panose="020B0600070205080204" pitchFamily="34" charset="-128"/>
              </a:rPr>
              <a:t>Use flip chart (of virtual use break out rooms, whiteboard or annotate feature) to generate ideas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 </a:t>
            </a:r>
          </a:p>
          <a:p>
            <a:r>
              <a:rPr lang="en-US" altLang="en-US" b="1" dirty="0">
                <a:ea typeface="ＭＳ Ｐゴシック" panose="020B0600070205080204" pitchFamily="34" charset="-128"/>
              </a:rPr>
              <a:t>Answer: </a:t>
            </a:r>
            <a:r>
              <a:rPr lang="en-US" altLang="en-US" dirty="0">
                <a:ea typeface="ＭＳ Ｐゴシック" panose="020B0600070205080204" pitchFamily="34" charset="-128"/>
              </a:rPr>
              <a:t>by</a:t>
            </a:r>
            <a:r>
              <a:rPr lang="en-US" altLang="en-US" b="1" dirty="0">
                <a:ea typeface="ＭＳ Ｐゴシック" panose="020B0600070205080204" pitchFamily="34" charset="-128"/>
              </a:rPr>
              <a:t> LISTENING. </a:t>
            </a:r>
            <a:r>
              <a:rPr lang="en-US" altLang="en-US" dirty="0">
                <a:ea typeface="ＭＳ Ｐゴシック" panose="020B0600070205080204" pitchFamily="34" charset="-128"/>
              </a:rPr>
              <a:t>Ask a prospect question, like “What do you think PTA could do to improve the school for our students?” (Or whatever level, if you’re on a council, district, region, or state level.)</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You will probably hear what resonated most with parents. Probe until you hear something that directly connects with your focus areas. Then, align your answer. </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Start with, “You’re not alone – a lot of parents have told us that. That’s why…”</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Include 1-2 PTA mission objectives and 2-3 desired outcomes</a:t>
            </a:r>
          </a:p>
          <a:p>
            <a:r>
              <a:rPr lang="en-US" altLang="en-US" dirty="0">
                <a:ea typeface="ＭＳ Ｐゴシック" panose="020B0600070205080204" pitchFamily="34" charset="-128"/>
              </a:rPr>
              <a:t> </a:t>
            </a:r>
          </a:p>
          <a:p>
            <a:r>
              <a:rPr lang="en-US" altLang="en-US" b="1" dirty="0">
                <a:ea typeface="ＭＳ Ｐゴシック" panose="020B0600070205080204" pitchFamily="34" charset="-128"/>
              </a:rPr>
              <a:t>Let’s play that out.</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Take a few minutes to work together and craft an ASK that shows your PTA is listening and aligning your efforts. Include 1-2 PTA mission objectives and 2-3 desired outcomes.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Ask 1-2 to share what they heard and how they aligned efforts to reflect what matters most to their PTA school and community.  </a:t>
            </a:r>
          </a:p>
          <a:p>
            <a:r>
              <a:rPr lang="en-US" altLang="en-US" dirty="0">
                <a:ea typeface="ＭＳ Ｐゴシック" panose="020B0600070205080204" pitchFamily="34" charset="-128"/>
              </a:rPr>
              <a:t>If time, move on to scenario 2. Or, have some tables focus on scenario 1 and others focus on scenario 2.</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This two-way conversation is the difference when you think of membership as a relationship versus a transaction. In a transaction, you’re merely asking them to join – to complete a process. Not to be part of supporting a cause they care about. </a:t>
            </a:r>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13</a:t>
            </a:fld>
            <a:endParaRPr lang="en-US"/>
          </a:p>
        </p:txBody>
      </p:sp>
    </p:spTree>
    <p:extLst>
      <p:ext uri="{BB962C8B-B14F-4D97-AF65-F5344CB8AC3E}">
        <p14:creationId xmlns:p14="http://schemas.microsoft.com/office/powerpoint/2010/main" val="141782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p>
          <a:p>
            <a:pPr>
              <a:defRPr/>
            </a:pPr>
            <a:endParaRPr lang="en-US" b="1" dirty="0"/>
          </a:p>
          <a:p>
            <a:pPr>
              <a:defRPr/>
            </a:pPr>
            <a:r>
              <a:rPr lang="en-US" b="1" dirty="0"/>
              <a:t>How Do You Respond to Frequent Nos?</a:t>
            </a:r>
            <a:endParaRPr lang="en-US" sz="1050" dirty="0"/>
          </a:p>
          <a:p>
            <a:pPr>
              <a:defRPr/>
            </a:pPr>
            <a:r>
              <a:rPr lang="en-US" dirty="0"/>
              <a:t>Facilitate conversation about each answer (if virtual, put up a poll with the choices below)</a:t>
            </a:r>
            <a:endParaRPr lang="en-US" sz="1050" dirty="0"/>
          </a:p>
          <a:p>
            <a:pPr lvl="1">
              <a:defRPr/>
            </a:pPr>
            <a:r>
              <a:rPr lang="en-US" b="1" dirty="0"/>
              <a:t>I don’t have time.</a:t>
            </a:r>
            <a:r>
              <a:rPr lang="en-US" dirty="0"/>
              <a:t> No time is needed, ask question to get you to align your message to what they care about.</a:t>
            </a:r>
          </a:p>
          <a:p>
            <a:pPr lvl="1">
              <a:defRPr/>
            </a:pPr>
            <a:endParaRPr lang="en-US" sz="1050" dirty="0"/>
          </a:p>
          <a:p>
            <a:pPr lvl="1">
              <a:defRPr/>
            </a:pPr>
            <a:r>
              <a:rPr lang="en-US" b="1" dirty="0"/>
              <a:t>I don’t like fundraising.</a:t>
            </a:r>
            <a:r>
              <a:rPr lang="en-US" dirty="0"/>
              <a:t> You don’t have to fundraise. Ask question to get you to a place in the conversation where you can align your message to what they care about most.</a:t>
            </a:r>
            <a:endParaRPr lang="en-US" sz="1050" dirty="0"/>
          </a:p>
          <a:p>
            <a:pPr lvl="1">
              <a:defRPr/>
            </a:pPr>
            <a:r>
              <a:rPr lang="en-US" b="1" dirty="0"/>
              <a:t>My wife joined.</a:t>
            </a:r>
            <a:r>
              <a:rPr lang="en-US" dirty="0"/>
              <a:t> Dads are so important and care just as much as moms about school improvements. What do you think PTA should be focusing on in that area? …Your support will help us to …</a:t>
            </a:r>
          </a:p>
          <a:p>
            <a:pPr lvl="1">
              <a:defRPr/>
            </a:pPr>
            <a:r>
              <a:rPr lang="en-US" sz="1050" b="1" dirty="0"/>
              <a:t>Do you just want my money?</a:t>
            </a:r>
          </a:p>
          <a:p>
            <a:pPr lvl="1">
              <a:defRPr/>
            </a:pPr>
            <a:r>
              <a:rPr lang="en-US" sz="1050" b="1" dirty="0"/>
              <a:t>What do I get from my investment?</a:t>
            </a:r>
          </a:p>
          <a:p>
            <a:pPr lvl="1">
              <a:defRPr/>
            </a:pPr>
            <a:r>
              <a:rPr lang="en-US" sz="1050" b="1" dirty="0"/>
              <a:t>How does it effect my child?</a:t>
            </a:r>
          </a:p>
          <a:p>
            <a:pPr lvl="1">
              <a:defRPr/>
            </a:pPr>
            <a:r>
              <a:rPr lang="en-US" b="1" dirty="0"/>
              <a:t>What else?</a:t>
            </a:r>
            <a:endParaRPr lang="en-US" sz="1050" dirty="0"/>
          </a:p>
          <a:p>
            <a:endParaRPr lang="en-US" altLang="en-US" dirty="0">
              <a:ea typeface="ＭＳ Ｐゴシック" panose="020B0600070205080204" pitchFamily="34" charset="-128"/>
            </a:endParaRPr>
          </a:p>
          <a:p>
            <a:r>
              <a:rPr lang="en-US" dirty="0"/>
              <a:t>Remember to always have your elevator speech handy- Why PTA? </a:t>
            </a:r>
          </a:p>
        </p:txBody>
      </p:sp>
      <p:sp>
        <p:nvSpPr>
          <p:cNvPr id="4" name="Slide Number Placeholder 3"/>
          <p:cNvSpPr>
            <a:spLocks noGrp="1"/>
          </p:cNvSpPr>
          <p:nvPr>
            <p:ph type="sldNum" sz="quarter" idx="5"/>
          </p:nvPr>
        </p:nvSpPr>
        <p:spPr/>
        <p:txBody>
          <a:bodyPr/>
          <a:lstStyle/>
          <a:p>
            <a:fld id="{AFAD6DDA-D1C6-D34E-A034-C4790D319207}" type="slidenum">
              <a:rPr lang="en-US" smtClean="0"/>
              <a:t>14</a:t>
            </a:fld>
            <a:endParaRPr lang="en-US"/>
          </a:p>
        </p:txBody>
      </p:sp>
    </p:spTree>
    <p:extLst>
      <p:ext uri="{BB962C8B-B14F-4D97-AF65-F5344CB8AC3E}">
        <p14:creationId xmlns:p14="http://schemas.microsoft.com/office/powerpoint/2010/main" val="386817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p>
          <a:p>
            <a:pPr>
              <a:defRPr/>
            </a:pPr>
            <a:r>
              <a:rPr lang="en-US" b="1" dirty="0"/>
              <a:t>Step 4: NURTURE</a:t>
            </a:r>
            <a:endParaRPr lang="en-US" sz="1050" dirty="0"/>
          </a:p>
          <a:p>
            <a:pPr>
              <a:defRPr/>
            </a:pPr>
            <a:r>
              <a:rPr lang="en-US" b="1" dirty="0"/>
              <a:t>Like Any Relationship – It Takes 2-Way Effective Communication</a:t>
            </a:r>
            <a:endParaRPr lang="en-US" sz="1050" dirty="0"/>
          </a:p>
          <a:p>
            <a:pPr>
              <a:defRPr/>
            </a:pPr>
            <a:r>
              <a:rPr lang="en-US" dirty="0"/>
              <a:t>National PTA’s market research fueled these bullets – this is what parents nationwide said they wanted from PTA:</a:t>
            </a:r>
            <a:endParaRPr lang="en-US" sz="1050" dirty="0"/>
          </a:p>
          <a:p>
            <a:pPr lvl="1">
              <a:defRPr/>
            </a:pPr>
            <a:r>
              <a:rPr lang="en-US" dirty="0"/>
              <a:t>They want transparency with spending and budget. </a:t>
            </a:r>
            <a:endParaRPr lang="en-US" sz="1050" dirty="0"/>
          </a:p>
          <a:p>
            <a:pPr lvl="1">
              <a:defRPr/>
            </a:pPr>
            <a:r>
              <a:rPr lang="en-US" dirty="0"/>
              <a:t>They want to know what impact you are making and see you brand. Toot your own horn! </a:t>
            </a:r>
            <a:endParaRPr lang="en-US" sz="1050" dirty="0"/>
          </a:p>
          <a:p>
            <a:pPr lvl="1">
              <a:defRPr/>
            </a:pPr>
            <a:r>
              <a:rPr lang="en-US" dirty="0"/>
              <a:t>They want quick, mobile messages. </a:t>
            </a:r>
            <a:endParaRPr lang="en-US" sz="1050" dirty="0"/>
          </a:p>
          <a:p>
            <a:pPr lvl="1">
              <a:defRPr/>
            </a:pPr>
            <a:r>
              <a:rPr lang="en-US" dirty="0"/>
              <a:t>They want to feel included and welcomed to contribute – but not pressured. </a:t>
            </a:r>
            <a:endParaRPr lang="en-US" sz="1050" dirty="0"/>
          </a:p>
          <a:p>
            <a:pPr lvl="1">
              <a:defRPr/>
            </a:pPr>
            <a:r>
              <a:rPr lang="en-US" dirty="0"/>
              <a:t>When they do show up, they want it to value their time and to focus on what they’ve said matters most.</a:t>
            </a:r>
            <a:endParaRPr lang="en-US" sz="1050" dirty="0"/>
          </a:p>
          <a:p>
            <a:pPr>
              <a:defRPr/>
            </a:pPr>
            <a:r>
              <a:rPr lang="en-US" dirty="0"/>
              <a:t> </a:t>
            </a:r>
            <a:endParaRPr lang="en-US" sz="1050" dirty="0"/>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15</a:t>
            </a:fld>
            <a:endParaRPr lang="en-US"/>
          </a:p>
        </p:txBody>
      </p:sp>
    </p:spTree>
    <p:extLst>
      <p:ext uri="{BB962C8B-B14F-4D97-AF65-F5344CB8AC3E}">
        <p14:creationId xmlns:p14="http://schemas.microsoft.com/office/powerpoint/2010/main" val="382388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Yvonne</a:t>
            </a:r>
          </a:p>
          <a:p>
            <a:r>
              <a:rPr lang="en-US"/>
              <a:t>Now </a:t>
            </a:r>
            <a:r>
              <a:rPr lang="en-US" dirty="0"/>
              <a:t>let’s explore the website. Bring up the the PTA Kit at https://www.pta.org/local-leader-kit/membership.  </a:t>
            </a:r>
          </a:p>
          <a:p>
            <a:endParaRPr lang="en-US" dirty="0"/>
          </a:p>
          <a:p>
            <a:r>
              <a:rPr lang="en-US" dirty="0"/>
              <a:t>Show resources on website.  Have to log in to access.</a:t>
            </a:r>
          </a:p>
        </p:txBody>
      </p:sp>
      <p:sp>
        <p:nvSpPr>
          <p:cNvPr id="4" name="Slide Number Placeholder 3"/>
          <p:cNvSpPr>
            <a:spLocks noGrp="1"/>
          </p:cNvSpPr>
          <p:nvPr>
            <p:ph type="sldNum" sz="quarter" idx="5"/>
          </p:nvPr>
        </p:nvSpPr>
        <p:spPr/>
        <p:txBody>
          <a:bodyPr/>
          <a:lstStyle/>
          <a:p>
            <a:fld id="{AFAD6DDA-D1C6-D34E-A034-C4790D319207}" type="slidenum">
              <a:rPr lang="en-US" smtClean="0"/>
              <a:t>16</a:t>
            </a:fld>
            <a:endParaRPr lang="en-US"/>
          </a:p>
        </p:txBody>
      </p:sp>
    </p:spTree>
    <p:extLst>
      <p:ext uri="{BB962C8B-B14F-4D97-AF65-F5344CB8AC3E}">
        <p14:creationId xmlns:p14="http://schemas.microsoft.com/office/powerpoint/2010/main" val="155831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r>
              <a:rPr lang="en-US" altLang="en-US" dirty="0"/>
              <a:t>With the time that remains, let’s talk.</a:t>
            </a:r>
          </a:p>
          <a:p>
            <a:endParaRPr lang="en-US" altLang="en-US" dirty="0"/>
          </a:p>
          <a:p>
            <a:r>
              <a:rPr lang="en-US" altLang="en-US" dirty="0"/>
              <a:t>What are your ideas to grow membership?  Please share </a:t>
            </a:r>
          </a:p>
          <a:p>
            <a:endParaRPr lang="en-US" altLang="en-US" dirty="0"/>
          </a:p>
          <a:p>
            <a:endParaRPr lang="en-US" altLang="en-US" dirty="0"/>
          </a:p>
          <a:p>
            <a:r>
              <a:rPr lang="en-US" altLang="en-US" dirty="0"/>
              <a:t>Express gratitude when time runs out. </a:t>
            </a:r>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17</a:t>
            </a:fld>
            <a:endParaRPr lang="en-US"/>
          </a:p>
        </p:txBody>
      </p:sp>
    </p:spTree>
    <p:extLst>
      <p:ext uri="{BB962C8B-B14F-4D97-AF65-F5344CB8AC3E}">
        <p14:creationId xmlns:p14="http://schemas.microsoft.com/office/powerpoint/2010/main" val="394059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Before we begin, let’s talk about our WHY.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cs typeface="Calibri"/>
            </a:endParaRPr>
          </a:p>
          <a:p>
            <a:r>
              <a:rPr lang="en-US" altLang="en-US" dirty="0">
                <a:ea typeface="ＭＳ Ｐゴシック" panose="020B0600070205080204" pitchFamily="34" charset="-128"/>
              </a:rPr>
              <a:t>What is your why?</a:t>
            </a:r>
          </a:p>
          <a:p>
            <a:r>
              <a:rPr lang="en-US" altLang="en-US" dirty="0">
                <a:ea typeface="ＭＳ Ｐゴシック" panose="020B0600070205080204" pitchFamily="34" charset="-128"/>
              </a:rPr>
              <a:t>What does it mean to you?</a:t>
            </a:r>
          </a:p>
          <a:p>
            <a:r>
              <a:rPr lang="en-US" altLang="en-US" dirty="0">
                <a:ea typeface="ＭＳ Ｐゴシック" panose="020B0600070205080204" pitchFamily="34" charset="-128"/>
              </a:rPr>
              <a:t>How do you bring it to life in your PTA?</a:t>
            </a:r>
          </a:p>
          <a:p>
            <a:r>
              <a:rPr lang="en-US" altLang="en-US" dirty="0">
                <a:ea typeface="ＭＳ Ｐゴシック" panose="020B0600070205080204" pitchFamily="34" charset="-128"/>
              </a:rPr>
              <a:t>Why do you personally care so much?</a:t>
            </a:r>
            <a:r>
              <a:rPr lang="en-US" altLang="en-US" b="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dirty="0">
                <a:ea typeface="ＭＳ Ｐゴシック" panose="020B0600070205080204" pitchFamily="34" charset="-128"/>
              </a:rPr>
              <a:t>What is your elevator speech?</a:t>
            </a:r>
          </a:p>
          <a:p>
            <a:r>
              <a:rPr lang="en-US" altLang="en-US" b="1" dirty="0">
                <a:ea typeface="ＭＳ Ｐゴシック" panose="020B0600070205080204" pitchFamily="34" charset="-128"/>
              </a:rPr>
              <a:t>Knowing your why helps you explain why it’s so important later.  It will help you speak about the value of PTA membership.</a:t>
            </a:r>
            <a:endParaRPr lang="en-US" altLang="en-US" dirty="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2</a:t>
            </a:fld>
            <a:endParaRPr lang="en-US"/>
          </a:p>
        </p:txBody>
      </p:sp>
    </p:spTree>
    <p:extLst>
      <p:ext uri="{BB962C8B-B14F-4D97-AF65-F5344CB8AC3E}">
        <p14:creationId xmlns:p14="http://schemas.microsoft.com/office/powerpoint/2010/main" val="179317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b="1" dirty="0"/>
              <a:t>Ask participants to read the values.</a:t>
            </a:r>
          </a:p>
          <a:p>
            <a:r>
              <a:rPr lang="en-US" b="1" dirty="0"/>
              <a:t>These keep us grounded in our work so we can move our association forward. </a:t>
            </a:r>
          </a:p>
          <a:p>
            <a:endParaRPr lang="en-US" b="1" dirty="0"/>
          </a:p>
          <a:p>
            <a:endParaRPr lang="en-US" b="1" dirty="0"/>
          </a:p>
          <a:p>
            <a:r>
              <a:rPr lang="en-US" dirty="0"/>
              <a:t>Here are some points to consider:</a:t>
            </a:r>
          </a:p>
          <a:p>
            <a:pPr marL="171450" indent="-171450">
              <a:buFont typeface="Arial" panose="020B0604020202020204" pitchFamily="34" charset="0"/>
              <a:buChar char="•"/>
            </a:pPr>
            <a:endParaRPr lang="en-US" dirty="0"/>
          </a:p>
          <a:p>
            <a:pPr marL="0" indent="0">
              <a:buFontTx/>
              <a:buNone/>
            </a:pPr>
            <a:r>
              <a:rPr lang="en-US" b="1" dirty="0"/>
              <a:t>[See National PTA How to Create Your Own Value Message Resource]</a:t>
            </a:r>
          </a:p>
        </p:txBody>
      </p:sp>
      <p:sp>
        <p:nvSpPr>
          <p:cNvPr id="4" name="Slide Number Placeholder 3"/>
          <p:cNvSpPr>
            <a:spLocks noGrp="1"/>
          </p:cNvSpPr>
          <p:nvPr>
            <p:ph type="sldNum" sz="quarter" idx="5"/>
          </p:nvPr>
        </p:nvSpPr>
        <p:spPr/>
        <p:txBody>
          <a:bodyPr/>
          <a:lstStyle/>
          <a:p>
            <a:fld id="{AFAD6DDA-D1C6-D34E-A034-C4790D319207}" type="slidenum">
              <a:rPr lang="en-US" smtClean="0"/>
              <a:t>3</a:t>
            </a:fld>
            <a:endParaRPr lang="en-US"/>
          </a:p>
        </p:txBody>
      </p:sp>
    </p:spTree>
    <p:extLst>
      <p:ext uri="{BB962C8B-B14F-4D97-AF65-F5344CB8AC3E}">
        <p14:creationId xmlns:p14="http://schemas.microsoft.com/office/powerpoint/2010/main" val="84152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b="1" dirty="0"/>
              <a:t>Now that we know our why, let’s write a Value Message or Elevator Speech, so that we can share our why and help others understand the value of and need for PTA.</a:t>
            </a:r>
          </a:p>
          <a:p>
            <a:endParaRPr lang="en-US" b="1" dirty="0"/>
          </a:p>
          <a:p>
            <a:r>
              <a:rPr lang="en-US" dirty="0"/>
              <a:t>Here are some points to consider:</a:t>
            </a:r>
          </a:p>
          <a:p>
            <a:pPr marL="171450" indent="-171450">
              <a:buFont typeface="Arial" panose="020B0604020202020204" pitchFamily="34" charset="0"/>
              <a:buChar char="•"/>
            </a:pPr>
            <a:r>
              <a:rPr lang="en-US" dirty="0"/>
              <a:t>PTA funds essential educational and curriculum needs</a:t>
            </a:r>
          </a:p>
          <a:p>
            <a:pPr marL="171450" indent="-171450">
              <a:buFont typeface="Arial" panose="020B0604020202020204" pitchFamily="34" charset="0"/>
              <a:buChar char="•"/>
            </a:pPr>
            <a:r>
              <a:rPr lang="en-US" dirty="0"/>
              <a:t>PTA advocates on behalf of children and educators at local, state, and national levels</a:t>
            </a:r>
          </a:p>
          <a:p>
            <a:pPr marL="171450" indent="-171450">
              <a:buFont typeface="Arial" panose="020B0604020202020204" pitchFamily="34" charset="0"/>
              <a:buChar char="•"/>
            </a:pPr>
            <a:r>
              <a:rPr lang="en-US" dirty="0"/>
              <a:t>PTA builds inclusive school community for all families</a:t>
            </a:r>
          </a:p>
          <a:p>
            <a:pPr marL="171450" indent="-171450">
              <a:buFont typeface="Arial" panose="020B0604020202020204" pitchFamily="34" charset="0"/>
              <a:buChar char="•"/>
            </a:pPr>
            <a:r>
              <a:rPr lang="en-US" dirty="0"/>
              <a:t>Membership creates a greater voice on important issues and stronger school community</a:t>
            </a:r>
          </a:p>
          <a:p>
            <a:pPr marL="171450" indent="-171450">
              <a:buFont typeface="Arial" panose="020B0604020202020204" pitchFamily="34" charset="0"/>
              <a:buChar char="•"/>
            </a:pPr>
            <a:r>
              <a:rPr lang="en-US" dirty="0"/>
              <a:t>Membership lends time, talent, and treasure to support every child’s potential</a:t>
            </a:r>
          </a:p>
          <a:p>
            <a:pPr marL="171450" indent="-171450">
              <a:buFont typeface="Arial" panose="020B0604020202020204" pitchFamily="34" charset="0"/>
              <a:buChar char="•"/>
            </a:pPr>
            <a:endParaRPr lang="en-US" dirty="0"/>
          </a:p>
          <a:p>
            <a:pPr marL="0" indent="0">
              <a:buFontTx/>
              <a:buNone/>
            </a:pPr>
            <a:r>
              <a:rPr lang="en-US" b="1" dirty="0"/>
              <a:t>[See National PTA How to Create Your Own Value Message Resource]</a:t>
            </a:r>
          </a:p>
        </p:txBody>
      </p:sp>
      <p:sp>
        <p:nvSpPr>
          <p:cNvPr id="4" name="Slide Number Placeholder 3"/>
          <p:cNvSpPr>
            <a:spLocks noGrp="1"/>
          </p:cNvSpPr>
          <p:nvPr>
            <p:ph type="sldNum" sz="quarter" idx="5"/>
          </p:nvPr>
        </p:nvSpPr>
        <p:spPr/>
        <p:txBody>
          <a:bodyPr/>
          <a:lstStyle/>
          <a:p>
            <a:fld id="{AFAD6DDA-D1C6-D34E-A034-C4790D319207}" type="slidenum">
              <a:rPr lang="en-US" smtClean="0"/>
              <a:t>4</a:t>
            </a:fld>
            <a:endParaRPr lang="en-US"/>
          </a:p>
        </p:txBody>
      </p:sp>
    </p:spTree>
    <p:extLst>
      <p:ext uri="{BB962C8B-B14F-4D97-AF65-F5344CB8AC3E}">
        <p14:creationId xmlns:p14="http://schemas.microsoft.com/office/powerpoint/2010/main" val="354367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p>
          <a:p>
            <a:endParaRPr lang="en-US" altLang="en-US" b="1" dirty="0"/>
          </a:p>
          <a:p>
            <a:r>
              <a:rPr lang="en-US" altLang="en-US" b="1" dirty="0"/>
              <a:t>We’ve established our WHY and have developed our Value Message.  Now, we will move forward with an interactive session to teach you a new approach to designing your membership plan.  We will:</a:t>
            </a:r>
          </a:p>
          <a:p>
            <a:r>
              <a:rPr lang="en-US" altLang="en-US" dirty="0"/>
              <a:t> </a:t>
            </a:r>
          </a:p>
          <a:p>
            <a:pPr>
              <a:spcAft>
                <a:spcPts val="1200"/>
              </a:spcAft>
              <a:buFontTx/>
              <a:buChar char="•"/>
            </a:pPr>
            <a:r>
              <a:rPr lang="en-US" altLang="en-US" dirty="0">
                <a:solidFill>
                  <a:schemeClr val="tx2"/>
                </a:solidFill>
              </a:rPr>
              <a:t>Define the value and importance of PTA.</a:t>
            </a:r>
          </a:p>
          <a:p>
            <a:pPr>
              <a:spcAft>
                <a:spcPts val="1200"/>
              </a:spcAft>
              <a:buFontTx/>
              <a:buChar char="•"/>
            </a:pPr>
            <a:r>
              <a:rPr lang="en-US" altLang="en-US" dirty="0">
                <a:solidFill>
                  <a:schemeClr val="tx2"/>
                </a:solidFill>
              </a:rPr>
              <a:t>Design a plan to increase your PTA membership.</a:t>
            </a:r>
          </a:p>
          <a:p>
            <a:pPr>
              <a:spcAft>
                <a:spcPts val="1200"/>
              </a:spcAft>
              <a:buFontTx/>
              <a:buChar char="•"/>
            </a:pPr>
            <a:r>
              <a:rPr lang="en-US" altLang="en-US" dirty="0">
                <a:solidFill>
                  <a:schemeClr val="tx2"/>
                </a:solidFill>
              </a:rPr>
              <a:t>Explore the tools available to help you.</a:t>
            </a:r>
          </a:p>
          <a:p>
            <a:pPr>
              <a:spcAft>
                <a:spcPts val="1200"/>
              </a:spcAft>
              <a:buFontTx/>
              <a:buChar char="•"/>
            </a:pPr>
            <a:r>
              <a:rPr lang="en-US" altLang="en-US" dirty="0">
                <a:solidFill>
                  <a:schemeClr val="tx2"/>
                </a:solidFill>
              </a:rPr>
              <a:t>Share best practices.</a:t>
            </a:r>
          </a:p>
          <a:p>
            <a:pPr>
              <a:spcAft>
                <a:spcPts val="1200"/>
              </a:spcAft>
              <a:buFontTx/>
              <a:buChar char="•"/>
            </a:pPr>
            <a:endParaRPr lang="en-US" altLang="en-US" dirty="0">
              <a:solidFill>
                <a:schemeClr val="tx2"/>
              </a:solidFill>
            </a:endParaRPr>
          </a:p>
          <a:p>
            <a:pPr>
              <a:spcAft>
                <a:spcPts val="1200"/>
              </a:spcAft>
            </a:pPr>
            <a:r>
              <a:rPr lang="en-US" altLang="en-US" b="1" dirty="0"/>
              <a:t>[CLICK TO NEXT SLIDE]</a:t>
            </a:r>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5</a:t>
            </a:fld>
            <a:endParaRPr lang="en-US"/>
          </a:p>
        </p:txBody>
      </p:sp>
    </p:spTree>
    <p:extLst>
      <p:ext uri="{BB962C8B-B14F-4D97-AF65-F5344CB8AC3E}">
        <p14:creationId xmlns:p14="http://schemas.microsoft.com/office/powerpoint/2010/main" val="418442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0" dirty="0">
              <a:ea typeface="ＭＳ Ｐゴシック" panose="020B0600070205080204" pitchFamily="34" charset="-128"/>
            </a:endParaRPr>
          </a:p>
          <a:p>
            <a:endParaRPr lang="en-US" altLang="en-US" b="0" dirty="0">
              <a:ea typeface="ＭＳ Ｐゴシック" panose="020B0600070205080204" pitchFamily="34" charset="-128"/>
            </a:endParaRPr>
          </a:p>
          <a:p>
            <a:r>
              <a:rPr lang="en-US" altLang="en-US" b="0" dirty="0">
                <a:ea typeface="ＭＳ Ｐゴシック" panose="020B0600070205080204" pitchFamily="34" charset="-128"/>
              </a:rPr>
              <a:t>PTA is an advocacy association.  That’s what separates us from all other parent groups … PTA membership directly correlates with our influence in advocating for our children. The greater our membership numbers, the greater voice we have and the greater influence we have on legislation that impacts our children.</a:t>
            </a:r>
          </a:p>
          <a:p>
            <a:endParaRPr lang="en-US" altLang="en-US" b="0" dirty="0">
              <a:ea typeface="ＭＳ Ｐゴシック" panose="020B0600070205080204" pitchFamily="34" charset="-128"/>
            </a:endParaRPr>
          </a:p>
          <a:p>
            <a:r>
              <a:rPr lang="en-US" altLang="en-US" b="0" dirty="0">
                <a:ea typeface="ＭＳ Ｐゴシック" panose="020B0600070205080204" pitchFamily="34" charset="-128"/>
              </a:rPr>
              <a:t>This is an important message to convey about the value of PTA membership.</a:t>
            </a:r>
          </a:p>
          <a:p>
            <a:endParaRPr lang="en-US" altLang="en-US" b="0" dirty="0">
              <a:ea typeface="ＭＳ Ｐゴシック" panose="020B0600070205080204" pitchFamily="34" charset="-128"/>
            </a:endParaRPr>
          </a:p>
          <a:p>
            <a:pPr>
              <a:defRPr/>
            </a:pPr>
            <a:r>
              <a:rPr lang="en-US" sz="1200" dirty="0">
                <a:solidFill>
                  <a:schemeClr val="tx2">
                    <a:lumMod val="75000"/>
                  </a:schemeClr>
                </a:solidFill>
                <a:ea typeface="MS PGothic"/>
              </a:rPr>
              <a:t>PTA believes we can </a:t>
            </a:r>
            <a:r>
              <a:rPr lang="en-US" sz="1200" b="1" dirty="0">
                <a:solidFill>
                  <a:srgbClr val="70AC2E"/>
                </a:solidFill>
                <a:ea typeface="MS PGothic"/>
              </a:rPr>
              <a:t>make every child’s potential a reality</a:t>
            </a:r>
            <a:r>
              <a:rPr lang="en-US" sz="1200" dirty="0">
                <a:solidFill>
                  <a:schemeClr val="tx2">
                    <a:lumMod val="75000"/>
                  </a:schemeClr>
                </a:solidFill>
                <a:ea typeface="MS PGothic"/>
              </a:rPr>
              <a:t>. But we need more believers. Your support </a:t>
            </a:r>
            <a:r>
              <a:rPr lang="en-US" sz="1200" b="1" dirty="0">
                <a:solidFill>
                  <a:srgbClr val="70AC2E"/>
                </a:solidFill>
                <a:ea typeface="MS PGothic"/>
              </a:rPr>
              <a:t>amplifies our powerful influence</a:t>
            </a:r>
            <a:r>
              <a:rPr lang="en-US" sz="1200" b="1" dirty="0">
                <a:solidFill>
                  <a:schemeClr val="tx2">
                    <a:lumMod val="75000"/>
                  </a:schemeClr>
                </a:solidFill>
                <a:ea typeface="MS PGothic"/>
              </a:rPr>
              <a:t>. </a:t>
            </a:r>
            <a:r>
              <a:rPr lang="en-US" sz="1200" dirty="0">
                <a:solidFill>
                  <a:schemeClr val="tx2">
                    <a:lumMod val="75000"/>
                  </a:schemeClr>
                </a:solidFill>
                <a:ea typeface="MS PGothic"/>
              </a:rPr>
              <a:t>We advocate on behalf</a:t>
            </a:r>
            <a:r>
              <a:rPr lang="en-US" dirty="0">
                <a:solidFill>
                  <a:schemeClr val="tx2">
                    <a:lumMod val="75000"/>
                  </a:schemeClr>
                </a:solidFill>
                <a:ea typeface="MS PGothic"/>
              </a:rPr>
              <a:t> </a:t>
            </a:r>
            <a:r>
              <a:rPr lang="en-US" sz="1200" dirty="0">
                <a:solidFill>
                  <a:schemeClr val="tx2">
                    <a:lumMod val="75000"/>
                  </a:schemeClr>
                </a:solidFill>
                <a:ea typeface="MS PGothic"/>
              </a:rPr>
              <a:t> of all children in public schools and in public policies. The</a:t>
            </a:r>
            <a:r>
              <a:rPr lang="en-US" sz="1200" b="1" dirty="0">
                <a:solidFill>
                  <a:schemeClr val="tx2">
                    <a:lumMod val="75000"/>
                  </a:schemeClr>
                </a:solidFill>
                <a:ea typeface="MS PGothic"/>
              </a:rPr>
              <a:t> </a:t>
            </a:r>
            <a:r>
              <a:rPr lang="en-US" sz="1200" dirty="0">
                <a:solidFill>
                  <a:schemeClr val="tx2">
                    <a:lumMod val="75000"/>
                  </a:schemeClr>
                </a:solidFill>
                <a:ea typeface="MS PGothic"/>
              </a:rPr>
              <a:t>more members we have – the </a:t>
            </a:r>
            <a:r>
              <a:rPr lang="en-US" sz="1200" b="1" dirty="0">
                <a:solidFill>
                  <a:srgbClr val="70AC2E"/>
                </a:solidFill>
                <a:ea typeface="MS PGothic"/>
              </a:rPr>
              <a:t>stronger PTA’s voice</a:t>
            </a:r>
            <a:r>
              <a:rPr lang="en-US" sz="1200" dirty="0">
                <a:solidFill>
                  <a:schemeClr val="tx2">
                    <a:lumMod val="75000"/>
                  </a:schemeClr>
                </a:solidFill>
                <a:ea typeface="MS PGothic"/>
              </a:rPr>
              <a:t>. The stronger our voice – the more likely we are to </a:t>
            </a:r>
            <a:r>
              <a:rPr lang="en-US" sz="1200" b="1" dirty="0">
                <a:solidFill>
                  <a:srgbClr val="70AC2E"/>
                </a:solidFill>
                <a:ea typeface="MS PGothic"/>
              </a:rPr>
              <a:t>make every child’s potential a reality</a:t>
            </a:r>
            <a:r>
              <a:rPr lang="en-US" sz="1200" dirty="0">
                <a:solidFill>
                  <a:schemeClr val="tx2">
                    <a:lumMod val="75000"/>
                  </a:schemeClr>
                </a:solidFill>
                <a:ea typeface="MS PGothic"/>
              </a:rPr>
              <a:t>. Show you believe in </a:t>
            </a:r>
            <a:r>
              <a:rPr lang="en-US" sz="1200" b="1" dirty="0">
                <a:solidFill>
                  <a:srgbClr val="70AC2E"/>
                </a:solidFill>
                <a:ea typeface="MS PGothic"/>
              </a:rPr>
              <a:t>our children’s future </a:t>
            </a:r>
            <a:r>
              <a:rPr lang="en-US" sz="1200" dirty="0">
                <a:solidFill>
                  <a:schemeClr val="tx2">
                    <a:lumMod val="75000"/>
                  </a:schemeClr>
                </a:solidFill>
                <a:ea typeface="MS PGothic"/>
              </a:rPr>
              <a:t>today</a:t>
            </a:r>
            <a:r>
              <a:rPr lang="en-US" sz="1200" b="1" dirty="0">
                <a:solidFill>
                  <a:srgbClr val="70AC2E"/>
                </a:solidFill>
                <a:ea typeface="MS PGothic"/>
              </a:rPr>
              <a:t>. Join PTA.</a:t>
            </a:r>
            <a:r>
              <a:rPr lang="en-US" b="1" dirty="0">
                <a:solidFill>
                  <a:srgbClr val="70AC2E"/>
                </a:solidFill>
                <a:ea typeface="MS PGothic"/>
              </a:rPr>
              <a:t> </a:t>
            </a:r>
            <a:endParaRPr lang="en-US" sz="1200" dirty="0">
              <a:solidFill>
                <a:srgbClr val="70AC2E"/>
              </a:solidFill>
              <a:ea typeface="MS PGothic" panose="020B0600070205080204" pitchFamily="34" charset="-128"/>
            </a:endParaRPr>
          </a:p>
          <a:p>
            <a:endParaRPr lang="en-US" altLang="en-U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AFAD6DDA-D1C6-D34E-A034-C4790D319207}" type="slidenum">
              <a:rPr lang="en-US" smtClean="0"/>
              <a:t>6</a:t>
            </a:fld>
            <a:endParaRPr lang="en-US"/>
          </a:p>
        </p:txBody>
      </p:sp>
    </p:spTree>
    <p:extLst>
      <p:ext uri="{BB962C8B-B14F-4D97-AF65-F5344CB8AC3E}">
        <p14:creationId xmlns:p14="http://schemas.microsoft.com/office/powerpoint/2010/main" val="4188298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Yvonne-</a:t>
            </a:r>
          </a:p>
          <a:p>
            <a:pPr>
              <a:defRPr/>
            </a:pPr>
            <a:r>
              <a:rPr lang="en-US" b="1" dirty="0"/>
              <a:t>It’s tempting to assign the duties of membership to one or two people. But it’s not a 1-2-person job. It’s everyone’s responsibility.</a:t>
            </a:r>
            <a:endParaRPr lang="en-US" dirty="0"/>
          </a:p>
          <a:p>
            <a:pPr>
              <a:defRPr/>
            </a:pPr>
            <a:r>
              <a:rPr lang="en-US" b="1" dirty="0"/>
              <a:t> </a:t>
            </a:r>
            <a:endParaRPr lang="en-US" dirty="0"/>
          </a:p>
          <a:p>
            <a:pPr>
              <a:defRPr/>
            </a:pPr>
            <a:r>
              <a:rPr lang="en-US" dirty="0"/>
              <a:t>Why do you think that we say that?</a:t>
            </a:r>
          </a:p>
          <a:p>
            <a:pPr>
              <a:defRPr/>
            </a:pPr>
            <a:endParaRPr lang="en-US" b="1" dirty="0"/>
          </a:p>
          <a:p>
            <a:pPr>
              <a:defRPr/>
            </a:pPr>
            <a:r>
              <a:rPr lang="en-US" b="1" dirty="0"/>
              <a:t>Membership is a relationship, not a transaction. We are nothing without members. We are a set of collective voices speaking up for every child in our nation and beyond. </a:t>
            </a:r>
          </a:p>
          <a:p>
            <a:pPr>
              <a:defRPr/>
            </a:pPr>
            <a:endParaRPr lang="en-US" dirty="0"/>
          </a:p>
          <a:p>
            <a:pPr>
              <a:defRPr/>
            </a:pPr>
            <a:r>
              <a:rPr lang="en-US" dirty="0"/>
              <a:t>There is a web of relationships in a school/community and no one person is the holder of all.  Can anyone share some of the connections?</a:t>
            </a:r>
          </a:p>
          <a:p>
            <a:pPr>
              <a:defRPr/>
            </a:pPr>
            <a:endParaRPr lang="en-US" dirty="0"/>
          </a:p>
          <a:p>
            <a:pPr>
              <a:defRPr/>
            </a:pPr>
            <a:r>
              <a:rPr lang="en-US" dirty="0"/>
              <a:t>By growing membership, you are growing the web of influence your PTA has – and the power of your voices to achieve change for kids.</a:t>
            </a:r>
          </a:p>
          <a:p>
            <a:pPr>
              <a:defRPr/>
            </a:pPr>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7</a:t>
            </a:fld>
            <a:endParaRPr lang="en-US"/>
          </a:p>
        </p:txBody>
      </p:sp>
    </p:spTree>
    <p:extLst>
      <p:ext uri="{BB962C8B-B14F-4D97-AF65-F5344CB8AC3E}">
        <p14:creationId xmlns:p14="http://schemas.microsoft.com/office/powerpoint/2010/main" val="279265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Yvonne</a:t>
            </a:r>
          </a:p>
          <a:p>
            <a:pPr>
              <a:defRPr/>
            </a:pPr>
            <a:endParaRPr lang="en-US" b="1" dirty="0"/>
          </a:p>
          <a:p>
            <a:pPr>
              <a:defRPr/>
            </a:pPr>
            <a:r>
              <a:rPr lang="en-US" b="1" dirty="0"/>
              <a:t>DIY Membership P.L.A.N. </a:t>
            </a:r>
            <a:endParaRPr lang="en-US" sz="1050" dirty="0"/>
          </a:p>
          <a:p>
            <a:pPr>
              <a:defRPr/>
            </a:pPr>
            <a:endParaRPr lang="en-US" dirty="0"/>
          </a:p>
          <a:p>
            <a:pPr>
              <a:defRPr/>
            </a:pPr>
            <a:r>
              <a:rPr lang="en-US" dirty="0"/>
              <a:t>We like to say that PTA is a verb:</a:t>
            </a:r>
          </a:p>
          <a:p>
            <a:pPr marL="171450" indent="-171450">
              <a:buFont typeface="Arial" panose="020B0604020202020204" pitchFamily="34" charset="0"/>
              <a:buChar char="•"/>
              <a:defRPr/>
            </a:pPr>
            <a:r>
              <a:rPr lang="en-US" dirty="0"/>
              <a:t>An action plan working to support children’s success</a:t>
            </a:r>
          </a:p>
          <a:p>
            <a:pPr marL="171450" indent="-171450">
              <a:buFont typeface="Arial" panose="020B0604020202020204" pitchFamily="34" charset="0"/>
              <a:buChar char="•"/>
              <a:defRPr/>
            </a:pPr>
            <a:r>
              <a:rPr lang="en-US" dirty="0"/>
              <a:t>An invitation – we can do more together than apart</a:t>
            </a:r>
          </a:p>
          <a:p>
            <a:pPr marL="0" indent="0">
              <a:buFontTx/>
              <a:buNone/>
              <a:defRPr/>
            </a:pPr>
            <a:endParaRPr lang="en-US" dirty="0"/>
          </a:p>
          <a:p>
            <a:pPr>
              <a:defRPr/>
            </a:pPr>
            <a:r>
              <a:rPr lang="en-US" dirty="0"/>
              <a:t>Encourage them to open their DIY Planning Guide (open DIY Planning Guide on the screen and go through a few pages – can be found at https://www.pta.org/local-leader-kit/membership/developing-a-plan/diy-kit-for-membership-growth)</a:t>
            </a:r>
          </a:p>
          <a:p>
            <a:pPr>
              <a:defRPr/>
            </a:pPr>
            <a:r>
              <a:rPr lang="en-US" dirty="0"/>
              <a:t>Share each step of the design-it-yourself membership plan</a:t>
            </a:r>
            <a:endParaRPr lang="en-US" sz="1050" dirty="0"/>
          </a:p>
          <a:p>
            <a:pPr lvl="1">
              <a:defRPr/>
            </a:pPr>
            <a:r>
              <a:rPr lang="en-US" b="1" dirty="0"/>
              <a:t>P</a:t>
            </a:r>
            <a:r>
              <a:rPr lang="en-US" dirty="0"/>
              <a:t>icture who, what, where</a:t>
            </a:r>
            <a:endParaRPr lang="en-US" sz="1050" dirty="0"/>
          </a:p>
          <a:p>
            <a:pPr lvl="1">
              <a:defRPr/>
            </a:pPr>
            <a:r>
              <a:rPr lang="en-US" b="1" dirty="0"/>
              <a:t>L</a:t>
            </a:r>
            <a:r>
              <a:rPr lang="en-US" dirty="0"/>
              <a:t>isten to what matters most</a:t>
            </a:r>
            <a:endParaRPr lang="en-US" sz="1050" dirty="0"/>
          </a:p>
          <a:p>
            <a:pPr lvl="1">
              <a:defRPr/>
            </a:pPr>
            <a:r>
              <a:rPr lang="en-US" b="1" dirty="0"/>
              <a:t>A</a:t>
            </a:r>
            <a:r>
              <a:rPr lang="en-US" dirty="0"/>
              <a:t>sk by aligning efforts to what matters most</a:t>
            </a:r>
            <a:endParaRPr lang="en-US" sz="1050" dirty="0"/>
          </a:p>
          <a:p>
            <a:pPr lvl="1">
              <a:defRPr/>
            </a:pPr>
            <a:r>
              <a:rPr lang="en-US" b="1" dirty="0"/>
              <a:t>N</a:t>
            </a:r>
            <a:r>
              <a:rPr lang="en-US" dirty="0"/>
              <a:t>urture relationships year-round</a:t>
            </a:r>
            <a:endParaRPr lang="en-US" sz="1050" dirty="0"/>
          </a:p>
          <a:p>
            <a:pPr>
              <a:defRPr/>
            </a:pPr>
            <a:endParaRPr lang="en-US" dirty="0"/>
          </a:p>
          <a:p>
            <a:pPr>
              <a:defRPr/>
            </a:pPr>
            <a:r>
              <a:rPr lang="en-US" dirty="0"/>
              <a:t>Encourage each person to start planning as we discuss</a:t>
            </a:r>
            <a:endParaRPr lang="en-US" sz="1050" dirty="0"/>
          </a:p>
          <a:p>
            <a:endParaRPr lang="en-US" dirty="0"/>
          </a:p>
        </p:txBody>
      </p:sp>
      <p:sp>
        <p:nvSpPr>
          <p:cNvPr id="4" name="Slide Number Placeholder 3"/>
          <p:cNvSpPr>
            <a:spLocks noGrp="1"/>
          </p:cNvSpPr>
          <p:nvPr>
            <p:ph type="sldNum" sz="quarter" idx="5"/>
          </p:nvPr>
        </p:nvSpPr>
        <p:spPr/>
        <p:txBody>
          <a:bodyPr/>
          <a:lstStyle/>
          <a:p>
            <a:fld id="{AFAD6DDA-D1C6-D34E-A034-C4790D319207}" type="slidenum">
              <a:rPr lang="en-US" smtClean="0"/>
              <a:t>8</a:t>
            </a:fld>
            <a:endParaRPr lang="en-US"/>
          </a:p>
        </p:txBody>
      </p:sp>
    </p:spTree>
    <p:extLst>
      <p:ext uri="{BB962C8B-B14F-4D97-AF65-F5344CB8AC3E}">
        <p14:creationId xmlns:p14="http://schemas.microsoft.com/office/powerpoint/2010/main" val="145642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r>
              <a:rPr lang="en-US" b="1" dirty="0"/>
              <a:t>Who are possible members? </a:t>
            </a:r>
            <a:r>
              <a:rPr lang="en-US" dirty="0"/>
              <a:t>- Our PTA membership should represent the diversity of our communities. Be intentional in learning the demographics of your school community and reaching out to include all. Diversity extends beyond race and ethnicity. Be sure to consider possible members from all genders, age groups, community leaders, etc. Invite your elected officials!</a:t>
            </a:r>
          </a:p>
          <a:p>
            <a:endParaRPr lang="en-US" dirty="0"/>
          </a:p>
          <a:p>
            <a:r>
              <a:rPr lang="en-US" b="1" dirty="0"/>
              <a:t>Anyone can PTA!</a:t>
            </a:r>
          </a:p>
          <a:p>
            <a:endParaRPr lang="en-US" b="1" dirty="0"/>
          </a:p>
          <a:p>
            <a:r>
              <a:rPr lang="en-US" b="1" dirty="0"/>
              <a:t>Where is it best to reach and connect with them? </a:t>
            </a:r>
            <a:r>
              <a:rPr lang="en-US" b="0" dirty="0"/>
              <a:t>– think deeper inside your school community to include faith-based and social organizations.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bg1"/>
                </a:solidFill>
              </a:rPr>
              <a:t>How can we attract and renew more members? </a:t>
            </a:r>
            <a:r>
              <a:rPr lang="en-US" altLang="en-US" sz="1200" dirty="0">
                <a:solidFill>
                  <a:schemeClr val="bg1"/>
                </a:solidFill>
              </a:rPr>
              <a:t>- </a:t>
            </a:r>
            <a:r>
              <a:rPr lang="en-US" b="0" dirty="0"/>
              <a:t>One of the best ways to attract new members is to ensure that all of your communications reflect the diversity in your community. When one sees themselves in your outreach, they feel included.</a:t>
            </a:r>
          </a:p>
        </p:txBody>
      </p:sp>
      <p:sp>
        <p:nvSpPr>
          <p:cNvPr id="4" name="Slide Number Placeholder 3"/>
          <p:cNvSpPr>
            <a:spLocks noGrp="1"/>
          </p:cNvSpPr>
          <p:nvPr>
            <p:ph type="sldNum" sz="quarter" idx="5"/>
          </p:nvPr>
        </p:nvSpPr>
        <p:spPr/>
        <p:txBody>
          <a:bodyPr/>
          <a:lstStyle/>
          <a:p>
            <a:fld id="{AFAD6DDA-D1C6-D34E-A034-C4790D319207}" type="slidenum">
              <a:rPr lang="en-US" smtClean="0"/>
              <a:t>9</a:t>
            </a:fld>
            <a:endParaRPr lang="en-US"/>
          </a:p>
        </p:txBody>
      </p:sp>
    </p:spTree>
    <p:extLst>
      <p:ext uri="{BB962C8B-B14F-4D97-AF65-F5344CB8AC3E}">
        <p14:creationId xmlns:p14="http://schemas.microsoft.com/office/powerpoint/2010/main" val="117099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84A-E9A5-B445-A8D1-E5B4F3ABCB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FADF5-257D-7044-81FF-B881782ED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4A034B-EF3B-DE46-921B-2DD02F8F5009}"/>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5" name="Footer Placeholder 4">
            <a:extLst>
              <a:ext uri="{FF2B5EF4-FFF2-40B4-BE49-F238E27FC236}">
                <a16:creationId xmlns:a16="http://schemas.microsoft.com/office/drawing/2014/main" id="{5A00F9B8-7D07-C943-9AC2-ABA59CE93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184FE-3B68-FE48-B336-22EC5C6B8115}"/>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331733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C138-53C7-9240-B957-9CC7A195BF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14C24-1786-1945-8E33-B561FE206E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7AD29-61F9-4440-A5A1-136996875E1D}"/>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5" name="Footer Placeholder 4">
            <a:extLst>
              <a:ext uri="{FF2B5EF4-FFF2-40B4-BE49-F238E27FC236}">
                <a16:creationId xmlns:a16="http://schemas.microsoft.com/office/drawing/2014/main" id="{B5D34DE8-8F4E-6543-9695-AB0FA4E77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7AA30-6159-724B-9A5B-5AC61DD9482F}"/>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257484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B478DC-756F-2846-A188-BADE345D40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4B3AA4-5872-FD45-BE4B-E3928CE18A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783C5-79F8-BC40-B4C8-F66C9AB1AEAB}"/>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5" name="Footer Placeholder 4">
            <a:extLst>
              <a:ext uri="{FF2B5EF4-FFF2-40B4-BE49-F238E27FC236}">
                <a16:creationId xmlns:a16="http://schemas.microsoft.com/office/drawing/2014/main" id="{DF7B200C-585A-154C-A00C-D6EF8717D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D0933-6BCD-7F4A-A198-0155CDF5AE11}"/>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105619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8EF1D-59A5-CE48-91F5-7E9206783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05DE2-CB64-5240-B9D4-A8430E4B89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B2AFB-E721-5545-B8B9-262EB57417E4}"/>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5" name="Footer Placeholder 4">
            <a:extLst>
              <a:ext uri="{FF2B5EF4-FFF2-40B4-BE49-F238E27FC236}">
                <a16:creationId xmlns:a16="http://schemas.microsoft.com/office/drawing/2014/main" id="{2A9BE122-02FF-0340-93DC-B9CD734F1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9252C-62ED-3E4D-8DCF-B1E0EF8204F6}"/>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140369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45CC-21D7-DD40-8553-35C1D8EAE6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7BFAF0-73F5-8248-8687-B160F9290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CA32AE-DFA0-3F47-8267-4D28AF7D06A2}"/>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5" name="Footer Placeholder 4">
            <a:extLst>
              <a:ext uri="{FF2B5EF4-FFF2-40B4-BE49-F238E27FC236}">
                <a16:creationId xmlns:a16="http://schemas.microsoft.com/office/drawing/2014/main" id="{3DE98A91-3F1B-A846-A46D-1DE73CE0A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CDB0-8C7E-4C4E-8AFB-25BB1BF3D515}"/>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270338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FA7C-AB1C-6142-9DFF-32EA8AFB8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2D866-C7B6-554A-BFB7-F474A30BE2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F6BB8B-179F-5E47-9EAF-D0FAF64708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8B711-48FB-9F48-8B8E-169B4B7C6E4F}"/>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6" name="Footer Placeholder 5">
            <a:extLst>
              <a:ext uri="{FF2B5EF4-FFF2-40B4-BE49-F238E27FC236}">
                <a16:creationId xmlns:a16="http://schemas.microsoft.com/office/drawing/2014/main" id="{7FEA14BB-619A-B140-A1A6-BA12755A4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D33D9-0B67-6643-BABF-1F851208703F}"/>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265723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409D-DC27-964A-B123-B725A7845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B7717B-8375-1440-93FF-AB9742C06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9BF42A-5FAC-6649-B11B-9DF7168E98D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4F1DE-444E-3449-ACA0-4752B8FB84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A3EC3B-2882-BE42-B8B9-4287CBF991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E87729-3D48-4D43-813B-F291E9864E4B}"/>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8" name="Footer Placeholder 7">
            <a:extLst>
              <a:ext uri="{FF2B5EF4-FFF2-40B4-BE49-F238E27FC236}">
                <a16:creationId xmlns:a16="http://schemas.microsoft.com/office/drawing/2014/main" id="{1058367B-E190-B542-9847-2B8564E38B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44C3D1-C9CD-A440-84F9-46F1D8B15FAD}"/>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197978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1BE8-C3E6-1F46-AFBB-72A48B8A0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456A10-4678-0241-A241-799784D88D8C}"/>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4" name="Footer Placeholder 3">
            <a:extLst>
              <a:ext uri="{FF2B5EF4-FFF2-40B4-BE49-F238E27FC236}">
                <a16:creationId xmlns:a16="http://schemas.microsoft.com/office/drawing/2014/main" id="{F0E1BB22-8C84-DA43-B497-3C88F0526C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FED99A-A82E-924F-A1DA-B335D53919E8}"/>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1477289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6292D-FF56-E340-8C01-DDFE6DB2D062}"/>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3" name="Footer Placeholder 2">
            <a:extLst>
              <a:ext uri="{FF2B5EF4-FFF2-40B4-BE49-F238E27FC236}">
                <a16:creationId xmlns:a16="http://schemas.microsoft.com/office/drawing/2014/main" id="{2F231B6E-4859-6C4B-B3A4-04C4FF28CA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E611F3-C925-C646-9CD0-B74AA6F34C37}"/>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24980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1C380-19AA-D64A-932A-3D14C07DF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0390FB-135A-C94A-A156-82179286C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DAD40B-4ECB-8F4A-8B92-2B06E151A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55D10F-C1E0-A247-A3B0-E0E695990AC0}"/>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6" name="Footer Placeholder 5">
            <a:extLst>
              <a:ext uri="{FF2B5EF4-FFF2-40B4-BE49-F238E27FC236}">
                <a16:creationId xmlns:a16="http://schemas.microsoft.com/office/drawing/2014/main" id="{4DEA77A7-AE33-0543-8298-3A60BBF76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D655B-9963-1F4D-A1F4-6361F1F61E0B}"/>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219926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42F8-44AC-2D48-BC6C-46282F21FD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0B6CB5-0349-F44F-8C09-30E43C28B0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29E618-4FE9-3E4C-A0DE-43C3729AA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4385AA-06AD-5147-B112-E2237F7AEE8D}"/>
              </a:ext>
            </a:extLst>
          </p:cNvPr>
          <p:cNvSpPr>
            <a:spLocks noGrp="1"/>
          </p:cNvSpPr>
          <p:nvPr>
            <p:ph type="dt" sz="half" idx="10"/>
          </p:nvPr>
        </p:nvSpPr>
        <p:spPr/>
        <p:txBody>
          <a:bodyPr/>
          <a:lstStyle/>
          <a:p>
            <a:fld id="{B19768A6-93D1-104D-8CD5-0B6735FA5CDA}" type="datetimeFigureOut">
              <a:rPr lang="en-US" smtClean="0"/>
              <a:t>7/9/2024</a:t>
            </a:fld>
            <a:endParaRPr lang="en-US"/>
          </a:p>
        </p:txBody>
      </p:sp>
      <p:sp>
        <p:nvSpPr>
          <p:cNvPr id="6" name="Footer Placeholder 5">
            <a:extLst>
              <a:ext uri="{FF2B5EF4-FFF2-40B4-BE49-F238E27FC236}">
                <a16:creationId xmlns:a16="http://schemas.microsoft.com/office/drawing/2014/main" id="{61586DA5-62C2-0B4E-AE9B-6622B2ACB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A3FFE7-89FC-BF48-947E-6B0FFEB160E4}"/>
              </a:ext>
            </a:extLst>
          </p:cNvPr>
          <p:cNvSpPr>
            <a:spLocks noGrp="1"/>
          </p:cNvSpPr>
          <p:nvPr>
            <p:ph type="sldNum" sz="quarter" idx="12"/>
          </p:nvPr>
        </p:nvSpPr>
        <p:spPr/>
        <p:txBody>
          <a:bodyPr/>
          <a:lstStyle/>
          <a:p>
            <a:fld id="{977603A6-252D-7A42-8BBA-5C4BB5C0C6B9}" type="slidenum">
              <a:rPr lang="en-US" smtClean="0"/>
              <a:t>‹#›</a:t>
            </a:fld>
            <a:endParaRPr lang="en-US"/>
          </a:p>
        </p:txBody>
      </p:sp>
    </p:spTree>
    <p:extLst>
      <p:ext uri="{BB962C8B-B14F-4D97-AF65-F5344CB8AC3E}">
        <p14:creationId xmlns:p14="http://schemas.microsoft.com/office/powerpoint/2010/main" val="2978093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87B89-EFBD-FD40-B871-47A56582BE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35C357-9746-9641-987D-561E5075C5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B8988-489F-CF4D-993B-C3084550BD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768A6-93D1-104D-8CD5-0B6735FA5CDA}" type="datetimeFigureOut">
              <a:rPr lang="en-US" smtClean="0"/>
              <a:t>7/9/2024</a:t>
            </a:fld>
            <a:endParaRPr lang="en-US"/>
          </a:p>
        </p:txBody>
      </p:sp>
      <p:sp>
        <p:nvSpPr>
          <p:cNvPr id="5" name="Footer Placeholder 4">
            <a:extLst>
              <a:ext uri="{FF2B5EF4-FFF2-40B4-BE49-F238E27FC236}">
                <a16:creationId xmlns:a16="http://schemas.microsoft.com/office/drawing/2014/main" id="{71D54C0C-5861-7B41-A93A-FD73EFE7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2D3F9B-479C-5C4C-A756-DD746DF72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603A6-252D-7A42-8BBA-5C4BB5C0C6B9}" type="slidenum">
              <a:rPr lang="en-US" smtClean="0"/>
              <a:t>‹#›</a:t>
            </a:fld>
            <a:endParaRPr lang="en-US"/>
          </a:p>
        </p:txBody>
      </p:sp>
    </p:spTree>
    <p:extLst>
      <p:ext uri="{BB962C8B-B14F-4D97-AF65-F5344CB8AC3E}">
        <p14:creationId xmlns:p14="http://schemas.microsoft.com/office/powerpoint/2010/main" val="3519149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pixabay.com/en/students-primary-school-village-1177716/"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The_U.S._Capitol_Building,_Washington,_D.C.jpg" TargetMode="Externa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9">
            <a:extLst>
              <a:ext uri="{FF2B5EF4-FFF2-40B4-BE49-F238E27FC236}">
                <a16:creationId xmlns:a16="http://schemas.microsoft.com/office/drawing/2014/main" id="{AE260ACC-4F2E-0342-96C3-704EB9B28BFA}"/>
              </a:ext>
            </a:extLst>
          </p:cNvPr>
          <p:cNvSpPr txBox="1">
            <a:spLocks noChangeArrowheads="1"/>
          </p:cNvSpPr>
          <p:nvPr/>
        </p:nvSpPr>
        <p:spPr bwMode="auto">
          <a:xfrm>
            <a:off x="5581616" y="1816894"/>
            <a:ext cx="4824412" cy="20196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rgbClr val="FCB812"/>
                </a:solidFill>
              </a:rPr>
              <a:t>Do-It-Yourself </a:t>
            </a:r>
            <a:br>
              <a:rPr lang="en-US" altLang="en-US" b="1" dirty="0">
                <a:solidFill>
                  <a:srgbClr val="FCB812"/>
                </a:solidFill>
              </a:rPr>
            </a:br>
            <a:r>
              <a:rPr lang="en-US" altLang="en-US" b="1" dirty="0">
                <a:solidFill>
                  <a:srgbClr val="FCB812"/>
                </a:solidFill>
              </a:rPr>
              <a:t>PTA Membership P.L.A.N.</a:t>
            </a:r>
          </a:p>
        </p:txBody>
      </p:sp>
      <p:pic>
        <p:nvPicPr>
          <p:cNvPr id="4" name="Picture 3">
            <a:extLst>
              <a:ext uri="{FF2B5EF4-FFF2-40B4-BE49-F238E27FC236}">
                <a16:creationId xmlns:a16="http://schemas.microsoft.com/office/drawing/2014/main" id="{CD0F142F-EA7A-E94D-A65C-470E79A87A17}"/>
              </a:ext>
            </a:extLst>
          </p:cNvPr>
          <p:cNvPicPr>
            <a:picLocks noChangeAspect="1"/>
          </p:cNvPicPr>
          <p:nvPr/>
        </p:nvPicPr>
        <p:blipFill>
          <a:blip r:embed="rId4"/>
          <a:stretch>
            <a:fillRect/>
          </a:stretch>
        </p:blipFill>
        <p:spPr>
          <a:xfrm>
            <a:off x="1212574" y="812563"/>
            <a:ext cx="4017588" cy="5208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9A23F16-0A1B-59FF-8E77-8E7843B7358A}"/>
              </a:ext>
            </a:extLst>
          </p:cNvPr>
          <p:cNvSpPr txBox="1"/>
          <p:nvPr/>
        </p:nvSpPr>
        <p:spPr>
          <a:xfrm>
            <a:off x="5791200" y="4343400"/>
            <a:ext cx="4824412" cy="1077218"/>
          </a:xfrm>
          <a:prstGeom prst="rect">
            <a:avLst/>
          </a:prstGeom>
          <a:noFill/>
        </p:spPr>
        <p:txBody>
          <a:bodyPr wrap="square" rtlCol="0">
            <a:spAutoFit/>
          </a:bodyPr>
          <a:lstStyle/>
          <a:p>
            <a:r>
              <a:rPr lang="en-US" sz="3200" dirty="0"/>
              <a:t>Presented by National PTA President- Yvonne Johnson</a:t>
            </a:r>
          </a:p>
        </p:txBody>
      </p:sp>
    </p:spTree>
    <p:extLst>
      <p:ext uri="{BB962C8B-B14F-4D97-AF65-F5344CB8AC3E}">
        <p14:creationId xmlns:p14="http://schemas.microsoft.com/office/powerpoint/2010/main" val="130993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F6E34200-C7DB-A445-8D3A-DAF8A01FA517}"/>
              </a:ext>
            </a:extLst>
          </p:cNvPr>
          <p:cNvSpPr txBox="1">
            <a:spLocks noChangeArrowheads="1"/>
          </p:cNvSpPr>
          <p:nvPr/>
        </p:nvSpPr>
        <p:spPr bwMode="auto">
          <a:xfrm>
            <a:off x="1344612" y="214966"/>
            <a:ext cx="9215438" cy="1165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rgbClr val="FCB812"/>
                </a:solidFill>
              </a:rPr>
              <a:t>Set a Stretch, But Achievable Goal  </a:t>
            </a:r>
          </a:p>
        </p:txBody>
      </p:sp>
      <p:graphicFrame>
        <p:nvGraphicFramePr>
          <p:cNvPr id="4" name="Content Placeholder 6">
            <a:extLst>
              <a:ext uri="{FF2B5EF4-FFF2-40B4-BE49-F238E27FC236}">
                <a16:creationId xmlns:a16="http://schemas.microsoft.com/office/drawing/2014/main" id="{EF323B05-5D50-334E-9C4F-DDD969EB8746}"/>
              </a:ext>
            </a:extLst>
          </p:cNvPr>
          <p:cNvGraphicFramePr>
            <a:graphicFrameLocks/>
          </p:cNvGraphicFramePr>
          <p:nvPr>
            <p:extLst>
              <p:ext uri="{D42A27DB-BD31-4B8C-83A1-F6EECF244321}">
                <p14:modId xmlns:p14="http://schemas.microsoft.com/office/powerpoint/2010/main" val="1887551058"/>
              </p:ext>
            </p:extLst>
          </p:nvPr>
        </p:nvGraphicFramePr>
        <p:xfrm>
          <a:off x="376272" y="2026754"/>
          <a:ext cx="6998564" cy="4354167"/>
        </p:xfrm>
        <a:graphic>
          <a:graphicData uri="http://schemas.openxmlformats.org/drawingml/2006/table">
            <a:tbl>
              <a:tblPr firstRow="1" bandRow="1">
                <a:tableStyleId>{BC89EF96-8CEA-46FF-86C4-4CE0E7609802}</a:tableStyleId>
              </a:tblPr>
              <a:tblGrid>
                <a:gridCol w="2773205">
                  <a:extLst>
                    <a:ext uri="{9D8B030D-6E8A-4147-A177-3AD203B41FA5}">
                      <a16:colId xmlns:a16="http://schemas.microsoft.com/office/drawing/2014/main" val="2360106449"/>
                    </a:ext>
                  </a:extLst>
                </a:gridCol>
                <a:gridCol w="1040709">
                  <a:extLst>
                    <a:ext uri="{9D8B030D-6E8A-4147-A177-3AD203B41FA5}">
                      <a16:colId xmlns:a16="http://schemas.microsoft.com/office/drawing/2014/main" val="379350533"/>
                    </a:ext>
                  </a:extLst>
                </a:gridCol>
                <a:gridCol w="1813176">
                  <a:extLst>
                    <a:ext uri="{9D8B030D-6E8A-4147-A177-3AD203B41FA5}">
                      <a16:colId xmlns:a16="http://schemas.microsoft.com/office/drawing/2014/main" val="319299917"/>
                    </a:ext>
                  </a:extLst>
                </a:gridCol>
                <a:gridCol w="1371474">
                  <a:extLst>
                    <a:ext uri="{9D8B030D-6E8A-4147-A177-3AD203B41FA5}">
                      <a16:colId xmlns:a16="http://schemas.microsoft.com/office/drawing/2014/main" val="2027201517"/>
                    </a:ext>
                  </a:extLst>
                </a:gridCol>
              </a:tblGrid>
              <a:tr h="589981">
                <a:tc gridSpan="4">
                  <a:txBody>
                    <a:bodyPr/>
                    <a:lstStyle/>
                    <a:p>
                      <a:pPr algn="ctr"/>
                      <a:r>
                        <a:rPr lang="en-US" sz="1800" b="1" dirty="0">
                          <a:solidFill>
                            <a:schemeClr val="bg1"/>
                          </a:solidFill>
                        </a:rPr>
                        <a:t>GOAL = MEMBERSHIP GROWTH POTENTIAL</a:t>
                      </a:r>
                    </a:p>
                  </a:txBody>
                  <a:tcPr marT="45714" marB="45714"/>
                </a:tc>
                <a:tc hMerge="1">
                  <a:txBody>
                    <a:bodyPr/>
                    <a:lstStyle/>
                    <a:p>
                      <a:pPr algn="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solidFill>
                          <a:schemeClr val="tx2"/>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ctr"/>
                      <a:endParaRPr lang="en-US" dirty="0">
                        <a:solidFill>
                          <a:schemeClr val="tx2"/>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869838191"/>
                  </a:ext>
                </a:extLst>
              </a:tr>
              <a:tr h="900705">
                <a:tc>
                  <a:txBody>
                    <a:bodyPr/>
                    <a:lstStyle/>
                    <a:p>
                      <a:r>
                        <a:rPr lang="en-US" sz="1600" b="1" dirty="0">
                          <a:solidFill>
                            <a:schemeClr val="bg1"/>
                          </a:solidFill>
                        </a:rPr>
                        <a:t>Potential Relationships</a:t>
                      </a:r>
                    </a:p>
                  </a:txBody>
                  <a:tcPr marT="45714" marB="45714"/>
                </a:tc>
                <a:tc>
                  <a:txBody>
                    <a:bodyPr/>
                    <a:lstStyle/>
                    <a:p>
                      <a:pPr algn="ctr"/>
                      <a:r>
                        <a:rPr lang="en-US" sz="1600" b="1" dirty="0">
                          <a:solidFill>
                            <a:schemeClr val="bg1"/>
                          </a:solidFill>
                        </a:rPr>
                        <a:t>Total # People</a:t>
                      </a:r>
                    </a:p>
                  </a:txBody>
                  <a:tcPr marT="45714" marB="45714"/>
                </a:tc>
                <a:tc>
                  <a:txBody>
                    <a:bodyPr/>
                    <a:lstStyle/>
                    <a:p>
                      <a:pPr algn="ctr"/>
                      <a:r>
                        <a:rPr lang="en-US" sz="1600" b="1" dirty="0">
                          <a:solidFill>
                            <a:schemeClr val="bg1"/>
                          </a:solidFill>
                        </a:rPr>
                        <a:t>Target # or % of Total</a:t>
                      </a:r>
                    </a:p>
                  </a:txBody>
                  <a:tcPr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2024-2025 Goal</a:t>
                      </a:r>
                    </a:p>
                  </a:txBody>
                  <a:tcPr marT="45714" marB="45714"/>
                </a:tc>
                <a:extLst>
                  <a:ext uri="{0D108BD9-81ED-4DB2-BD59-A6C34878D82A}">
                    <a16:rowId xmlns:a16="http://schemas.microsoft.com/office/drawing/2014/main" val="1255119401"/>
                  </a:ext>
                </a:extLst>
              </a:tr>
              <a:tr h="573654">
                <a:tc>
                  <a:txBody>
                    <a:bodyPr/>
                    <a:lstStyle/>
                    <a:p>
                      <a:r>
                        <a:rPr lang="en-US" sz="1600" b="0" dirty="0">
                          <a:solidFill>
                            <a:schemeClr val="bg1"/>
                          </a:solidFill>
                        </a:rPr>
                        <a:t>Teachers/Staff</a:t>
                      </a:r>
                    </a:p>
                  </a:txBody>
                  <a:tcPr marT="45714" marB="45714"/>
                </a:tc>
                <a:tc>
                  <a:txBody>
                    <a:bodyPr/>
                    <a:lstStyle/>
                    <a:p>
                      <a:pPr algn="r"/>
                      <a:endParaRPr lang="en-US" sz="1800" b="1" dirty="0">
                        <a:solidFill>
                          <a:schemeClr val="bg1"/>
                        </a:solidFill>
                      </a:endParaRPr>
                    </a:p>
                  </a:txBody>
                  <a:tcPr marT="45714" marB="45714"/>
                </a:tc>
                <a:tc>
                  <a:txBody>
                    <a:bodyPr/>
                    <a:lstStyle/>
                    <a:p>
                      <a:pPr algn="r"/>
                      <a:endParaRPr lang="en-US" sz="1800" b="1" dirty="0">
                        <a:solidFill>
                          <a:schemeClr val="bg1"/>
                        </a:solidFill>
                      </a:endParaRPr>
                    </a:p>
                  </a:txBody>
                  <a:tcPr marT="45714" marB="45714"/>
                </a:tc>
                <a:tc>
                  <a:txBody>
                    <a:bodyPr/>
                    <a:lstStyle/>
                    <a:p>
                      <a:endParaRPr lang="en-US" sz="1800" b="1" dirty="0">
                        <a:solidFill>
                          <a:schemeClr val="bg1"/>
                        </a:solidFill>
                      </a:endParaRPr>
                    </a:p>
                  </a:txBody>
                  <a:tcPr marT="45714" marB="45714"/>
                </a:tc>
                <a:extLst>
                  <a:ext uri="{0D108BD9-81ED-4DB2-BD59-A6C34878D82A}">
                    <a16:rowId xmlns:a16="http://schemas.microsoft.com/office/drawing/2014/main" val="1849872300"/>
                  </a:ext>
                </a:extLst>
              </a:tr>
              <a:tr h="573654">
                <a:tc>
                  <a:txBody>
                    <a:bodyPr/>
                    <a:lstStyle/>
                    <a:p>
                      <a:r>
                        <a:rPr lang="en-US" sz="1600" b="0" dirty="0">
                          <a:solidFill>
                            <a:schemeClr val="bg1"/>
                          </a:solidFill>
                        </a:rPr>
                        <a:t>Students</a:t>
                      </a:r>
                    </a:p>
                  </a:txBody>
                  <a:tcPr marT="45714" marB="45714"/>
                </a:tc>
                <a:tc>
                  <a:txBody>
                    <a:bodyPr/>
                    <a:lstStyle/>
                    <a:p>
                      <a:pPr algn="r"/>
                      <a:endParaRPr lang="en-US" sz="1800" b="1" dirty="0">
                        <a:solidFill>
                          <a:schemeClr val="bg1"/>
                        </a:solidFill>
                      </a:endParaRPr>
                    </a:p>
                  </a:txBody>
                  <a:tcPr marT="45714" marB="45714"/>
                </a:tc>
                <a:tc>
                  <a:txBody>
                    <a:bodyPr/>
                    <a:lstStyle/>
                    <a:p>
                      <a:pPr algn="r"/>
                      <a:endParaRPr lang="en-US" sz="1800" b="1" dirty="0">
                        <a:solidFill>
                          <a:schemeClr val="bg1"/>
                        </a:solidFill>
                      </a:endParaRPr>
                    </a:p>
                  </a:txBody>
                  <a:tcPr marT="45714" marB="45714"/>
                </a:tc>
                <a:tc>
                  <a:txBody>
                    <a:bodyPr/>
                    <a:lstStyle/>
                    <a:p>
                      <a:endParaRPr lang="en-US" sz="1800" b="1">
                        <a:solidFill>
                          <a:schemeClr val="bg1"/>
                        </a:solidFill>
                      </a:endParaRPr>
                    </a:p>
                  </a:txBody>
                  <a:tcPr marT="45714" marB="45714"/>
                </a:tc>
                <a:extLst>
                  <a:ext uri="{0D108BD9-81ED-4DB2-BD59-A6C34878D82A}">
                    <a16:rowId xmlns:a16="http://schemas.microsoft.com/office/drawing/2014/main" val="568827716"/>
                  </a:ext>
                </a:extLst>
              </a:tr>
              <a:tr h="573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Parents &amp; Caregivers  </a:t>
                      </a:r>
                    </a:p>
                  </a:txBody>
                  <a:tcPr marT="45714" marB="45714"/>
                </a:tc>
                <a:tc>
                  <a:txBody>
                    <a:bodyPr/>
                    <a:lstStyle/>
                    <a:p>
                      <a:pPr algn="r"/>
                      <a:endParaRPr lang="en-US" sz="1800" b="1" dirty="0">
                        <a:solidFill>
                          <a:schemeClr val="bg1"/>
                        </a:solidFill>
                      </a:endParaRPr>
                    </a:p>
                  </a:txBody>
                  <a:tcPr marT="45714" marB="45714"/>
                </a:tc>
                <a:tc>
                  <a:txBody>
                    <a:bodyPr/>
                    <a:lstStyle/>
                    <a:p>
                      <a:pPr algn="r"/>
                      <a:endParaRPr lang="en-US" sz="1800" b="1" dirty="0">
                        <a:solidFill>
                          <a:schemeClr val="bg1"/>
                        </a:solidFill>
                      </a:endParaRPr>
                    </a:p>
                  </a:txBody>
                  <a:tcPr marT="45714" marB="45714"/>
                </a:tc>
                <a:tc>
                  <a:txBody>
                    <a:bodyPr/>
                    <a:lstStyle/>
                    <a:p>
                      <a:endParaRPr lang="en-US" sz="1800" b="1">
                        <a:solidFill>
                          <a:schemeClr val="bg1"/>
                        </a:solidFill>
                      </a:endParaRPr>
                    </a:p>
                  </a:txBody>
                  <a:tcPr marT="45714" marB="45714"/>
                </a:tc>
                <a:extLst>
                  <a:ext uri="{0D108BD9-81ED-4DB2-BD59-A6C34878D82A}">
                    <a16:rowId xmlns:a16="http://schemas.microsoft.com/office/drawing/2014/main" val="2320196383"/>
                  </a:ext>
                </a:extLst>
              </a:tr>
              <a:tr h="573654">
                <a:tc>
                  <a:txBody>
                    <a:bodyPr/>
                    <a:lstStyle/>
                    <a:p>
                      <a:r>
                        <a:rPr lang="en-US" sz="1600" b="0" dirty="0">
                          <a:solidFill>
                            <a:schemeClr val="bg1"/>
                          </a:solidFill>
                        </a:rPr>
                        <a:t>Other Supporters </a:t>
                      </a:r>
                    </a:p>
                  </a:txBody>
                  <a:tcPr marT="45714" marB="45714"/>
                </a:tc>
                <a:tc>
                  <a:txBody>
                    <a:bodyPr/>
                    <a:lstStyle/>
                    <a:p>
                      <a:pPr algn="r"/>
                      <a:endParaRPr lang="en-US" sz="1800" b="1" dirty="0">
                        <a:solidFill>
                          <a:schemeClr val="bg1"/>
                        </a:solidFill>
                      </a:endParaRPr>
                    </a:p>
                  </a:txBody>
                  <a:tcPr marT="45714" marB="45714"/>
                </a:tc>
                <a:tc>
                  <a:txBody>
                    <a:bodyPr/>
                    <a:lstStyle/>
                    <a:p>
                      <a:pPr algn="r"/>
                      <a:endParaRPr lang="en-US" sz="1800" b="1" dirty="0">
                        <a:solidFill>
                          <a:schemeClr val="bg1"/>
                        </a:solidFill>
                      </a:endParaRPr>
                    </a:p>
                  </a:txBody>
                  <a:tcPr marT="45714" marB="45714"/>
                </a:tc>
                <a:tc>
                  <a:txBody>
                    <a:bodyPr/>
                    <a:lstStyle/>
                    <a:p>
                      <a:endParaRPr lang="en-US" sz="1800" b="1" dirty="0">
                        <a:solidFill>
                          <a:schemeClr val="bg1"/>
                        </a:solidFill>
                      </a:endParaRPr>
                    </a:p>
                  </a:txBody>
                  <a:tcPr marT="45714" marB="45714"/>
                </a:tc>
                <a:extLst>
                  <a:ext uri="{0D108BD9-81ED-4DB2-BD59-A6C34878D82A}">
                    <a16:rowId xmlns:a16="http://schemas.microsoft.com/office/drawing/2014/main" val="2630817453"/>
                  </a:ext>
                </a:extLst>
              </a:tr>
              <a:tr h="568865">
                <a:tc>
                  <a:txBody>
                    <a:bodyPr/>
                    <a:lstStyle/>
                    <a:p>
                      <a:r>
                        <a:rPr lang="en-US" sz="1600" b="1" dirty="0">
                          <a:solidFill>
                            <a:schemeClr val="bg1"/>
                          </a:solidFill>
                        </a:rPr>
                        <a:t>MEMBERSHIP TOTALS</a:t>
                      </a:r>
                    </a:p>
                  </a:txBody>
                  <a:tcPr marT="45714" marB="45714"/>
                </a:tc>
                <a:tc>
                  <a:txBody>
                    <a:bodyPr/>
                    <a:lstStyle/>
                    <a:p>
                      <a:pPr algn="r"/>
                      <a:endParaRPr lang="en-US" sz="1600" b="1" dirty="0">
                        <a:solidFill>
                          <a:schemeClr val="bg1"/>
                        </a:solidFill>
                      </a:endParaRPr>
                    </a:p>
                  </a:txBody>
                  <a:tcPr marT="45714" marB="45714"/>
                </a:tc>
                <a:tc>
                  <a:txBody>
                    <a:bodyPr/>
                    <a:lstStyle/>
                    <a:p>
                      <a:pPr algn="r"/>
                      <a:endParaRPr lang="en-US" sz="1600" b="1" dirty="0">
                        <a:solidFill>
                          <a:schemeClr val="bg1"/>
                        </a:solidFill>
                      </a:endParaRPr>
                    </a:p>
                  </a:txBody>
                  <a:tcPr marT="45714" marB="45714"/>
                </a:tc>
                <a:tc>
                  <a:txBody>
                    <a:bodyPr/>
                    <a:lstStyle/>
                    <a:p>
                      <a:endParaRPr lang="en-US" sz="1800" b="1" dirty="0">
                        <a:solidFill>
                          <a:schemeClr val="bg1"/>
                        </a:solidFill>
                      </a:endParaRPr>
                    </a:p>
                  </a:txBody>
                  <a:tcPr marT="45714" marB="45714"/>
                </a:tc>
                <a:extLst>
                  <a:ext uri="{0D108BD9-81ED-4DB2-BD59-A6C34878D82A}">
                    <a16:rowId xmlns:a16="http://schemas.microsoft.com/office/drawing/2014/main" val="996805585"/>
                  </a:ext>
                </a:extLst>
              </a:tr>
            </a:tbl>
          </a:graphicData>
        </a:graphic>
      </p:graphicFrame>
      <p:sp>
        <p:nvSpPr>
          <p:cNvPr id="5" name="Title 3">
            <a:extLst>
              <a:ext uri="{FF2B5EF4-FFF2-40B4-BE49-F238E27FC236}">
                <a16:creationId xmlns:a16="http://schemas.microsoft.com/office/drawing/2014/main" id="{37AB77B7-4C03-EE4B-B142-57F657A84469}"/>
              </a:ext>
            </a:extLst>
          </p:cNvPr>
          <p:cNvSpPr txBox="1">
            <a:spLocks noChangeArrowheads="1"/>
          </p:cNvSpPr>
          <p:nvPr/>
        </p:nvSpPr>
        <p:spPr bwMode="auto">
          <a:xfrm>
            <a:off x="7374836" y="2208971"/>
            <a:ext cx="3362325" cy="34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solidFill>
                  <a:schemeClr val="bg1"/>
                </a:solidFill>
              </a:rPr>
              <a:t>If you desire substantial growth: </a:t>
            </a:r>
          </a:p>
          <a:p>
            <a:pPr algn="ctr"/>
            <a:r>
              <a:rPr lang="en-US" altLang="en-US" sz="2800" b="1" dirty="0">
                <a:solidFill>
                  <a:schemeClr val="bg1"/>
                </a:solidFill>
              </a:rPr>
              <a:t>Use Membership Growth Potential</a:t>
            </a:r>
          </a:p>
        </p:txBody>
      </p:sp>
    </p:spTree>
    <p:extLst>
      <p:ext uri="{BB962C8B-B14F-4D97-AF65-F5344CB8AC3E}">
        <p14:creationId xmlns:p14="http://schemas.microsoft.com/office/powerpoint/2010/main" val="191940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A004E194-4989-634F-B9FE-8204C535FBD1}"/>
              </a:ext>
            </a:extLst>
          </p:cNvPr>
          <p:cNvSpPr txBox="1">
            <a:spLocks noChangeArrowheads="1"/>
          </p:cNvSpPr>
          <p:nvPr/>
        </p:nvSpPr>
        <p:spPr bwMode="auto">
          <a:xfrm>
            <a:off x="1928191" y="342107"/>
            <a:ext cx="7971183" cy="649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Set a Stretch, But Achievable Goal  </a:t>
            </a:r>
          </a:p>
        </p:txBody>
      </p:sp>
      <p:graphicFrame>
        <p:nvGraphicFramePr>
          <p:cNvPr id="4" name="Content Placeholder 6">
            <a:extLst>
              <a:ext uri="{FF2B5EF4-FFF2-40B4-BE49-F238E27FC236}">
                <a16:creationId xmlns:a16="http://schemas.microsoft.com/office/drawing/2014/main" id="{24B1B9F6-C40A-E942-937E-A9B6B5385307}"/>
              </a:ext>
            </a:extLst>
          </p:cNvPr>
          <p:cNvGraphicFramePr>
            <a:graphicFrameLocks/>
          </p:cNvGraphicFramePr>
          <p:nvPr>
            <p:extLst>
              <p:ext uri="{D42A27DB-BD31-4B8C-83A1-F6EECF244321}">
                <p14:modId xmlns:p14="http://schemas.microsoft.com/office/powerpoint/2010/main" val="3532445754"/>
              </p:ext>
            </p:extLst>
          </p:nvPr>
        </p:nvGraphicFramePr>
        <p:xfrm>
          <a:off x="3295649" y="1181100"/>
          <a:ext cx="7319342" cy="4325180"/>
        </p:xfrm>
        <a:graphic>
          <a:graphicData uri="http://schemas.openxmlformats.org/drawingml/2006/table">
            <a:tbl>
              <a:tblPr firstRow="1" bandRow="1">
                <a:tableStyleId>{BC89EF96-8CEA-46FF-86C4-4CE0E7609802}</a:tableStyleId>
              </a:tblPr>
              <a:tblGrid>
                <a:gridCol w="2950545">
                  <a:extLst>
                    <a:ext uri="{9D8B030D-6E8A-4147-A177-3AD203B41FA5}">
                      <a16:colId xmlns:a16="http://schemas.microsoft.com/office/drawing/2014/main" val="2360106449"/>
                    </a:ext>
                  </a:extLst>
                </a:gridCol>
                <a:gridCol w="1396333">
                  <a:extLst>
                    <a:ext uri="{9D8B030D-6E8A-4147-A177-3AD203B41FA5}">
                      <a16:colId xmlns:a16="http://schemas.microsoft.com/office/drawing/2014/main" val="379350533"/>
                    </a:ext>
                  </a:extLst>
                </a:gridCol>
                <a:gridCol w="1507168">
                  <a:extLst>
                    <a:ext uri="{9D8B030D-6E8A-4147-A177-3AD203B41FA5}">
                      <a16:colId xmlns:a16="http://schemas.microsoft.com/office/drawing/2014/main" val="674863688"/>
                    </a:ext>
                  </a:extLst>
                </a:gridCol>
                <a:gridCol w="1465296">
                  <a:extLst>
                    <a:ext uri="{9D8B030D-6E8A-4147-A177-3AD203B41FA5}">
                      <a16:colId xmlns:a16="http://schemas.microsoft.com/office/drawing/2014/main" val="1764595284"/>
                    </a:ext>
                  </a:extLst>
                </a:gridCol>
              </a:tblGrid>
              <a:tr h="523368">
                <a:tc gridSpan="4">
                  <a:txBody>
                    <a:bodyPr/>
                    <a:lstStyle/>
                    <a:p>
                      <a:pPr algn="ctr"/>
                      <a:r>
                        <a:rPr lang="en-US" sz="1800" dirty="0">
                          <a:solidFill>
                            <a:schemeClr val="bg1"/>
                          </a:solidFill>
                        </a:rPr>
                        <a:t>2023-2024 Members + Desired Increase = GOAL</a:t>
                      </a:r>
                    </a:p>
                  </a:txBody>
                  <a:tcPr marL="91427" marR="91427" marT="45731" marB="45731"/>
                </a:tc>
                <a:tc hMerge="1">
                  <a:txBody>
                    <a:bodyPr/>
                    <a:lstStyle/>
                    <a:p>
                      <a:pPr algn="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solidFill>
                          <a:schemeClr val="tx2"/>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ctr"/>
                      <a:endParaRPr lang="en-US" dirty="0">
                        <a:solidFill>
                          <a:schemeClr val="tx2"/>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869838191"/>
                  </a:ext>
                </a:extLst>
              </a:tr>
              <a:tr h="1177319">
                <a:tc>
                  <a:txBody>
                    <a:bodyPr/>
                    <a:lstStyle/>
                    <a:p>
                      <a:r>
                        <a:rPr lang="en-US" sz="1800" b="1" dirty="0">
                          <a:solidFill>
                            <a:schemeClr val="bg1"/>
                          </a:solidFill>
                        </a:rPr>
                        <a:t>Relationship Type</a:t>
                      </a:r>
                    </a:p>
                  </a:txBody>
                  <a:tcPr marL="91427" marR="91427" marT="45731" marB="45731"/>
                </a:tc>
                <a:tc>
                  <a:txBody>
                    <a:bodyPr/>
                    <a:lstStyle/>
                    <a:p>
                      <a:pPr algn="ctr"/>
                      <a:r>
                        <a:rPr lang="en-US" sz="1600" b="1" dirty="0">
                          <a:solidFill>
                            <a:schemeClr val="bg1"/>
                          </a:solidFill>
                        </a:rPr>
                        <a:t>2023-24 Members</a:t>
                      </a:r>
                    </a:p>
                  </a:txBody>
                  <a:tcPr marL="91427" marR="91427" marT="45731" marB="45731"/>
                </a:tc>
                <a:tc>
                  <a:txBody>
                    <a:bodyPr/>
                    <a:lstStyle/>
                    <a:p>
                      <a:pPr algn="ctr"/>
                      <a:r>
                        <a:rPr lang="en-US" sz="1600" b="1" dirty="0">
                          <a:solidFill>
                            <a:schemeClr val="bg1"/>
                          </a:solidFill>
                        </a:rPr>
                        <a:t># or % Increase</a:t>
                      </a:r>
                    </a:p>
                  </a:txBody>
                  <a:tcPr marL="91427" marR="91427" marT="45731" marB="45731"/>
                </a:tc>
                <a:tc>
                  <a:txBody>
                    <a:bodyPr/>
                    <a:lstStyle/>
                    <a:p>
                      <a:pPr algn="ctr"/>
                      <a:r>
                        <a:rPr lang="en-US" sz="1600" b="1" dirty="0">
                          <a:solidFill>
                            <a:schemeClr val="bg1"/>
                          </a:solidFill>
                        </a:rPr>
                        <a:t>2024-25 Goal</a:t>
                      </a:r>
                    </a:p>
                  </a:txBody>
                  <a:tcPr marL="91427" marR="91427" marT="45731" marB="45731"/>
                </a:tc>
                <a:extLst>
                  <a:ext uri="{0D108BD9-81ED-4DB2-BD59-A6C34878D82A}">
                    <a16:rowId xmlns:a16="http://schemas.microsoft.com/office/drawing/2014/main" val="1255119401"/>
                  </a:ext>
                </a:extLst>
              </a:tr>
              <a:tr h="523368">
                <a:tc>
                  <a:txBody>
                    <a:bodyPr/>
                    <a:lstStyle/>
                    <a:p>
                      <a:r>
                        <a:rPr lang="en-US" sz="1600" dirty="0">
                          <a:solidFill>
                            <a:schemeClr val="bg1"/>
                          </a:solidFill>
                        </a:rPr>
                        <a:t>Teachers/Staff</a:t>
                      </a:r>
                      <a:endParaRPr lang="en-US" sz="1600" b="1"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extLst>
                  <a:ext uri="{0D108BD9-81ED-4DB2-BD59-A6C34878D82A}">
                    <a16:rowId xmlns:a16="http://schemas.microsoft.com/office/drawing/2014/main" val="1849872300"/>
                  </a:ext>
                </a:extLst>
              </a:tr>
              <a:tr h="523368">
                <a:tc>
                  <a:txBody>
                    <a:bodyPr/>
                    <a:lstStyle/>
                    <a:p>
                      <a:r>
                        <a:rPr lang="en-US" sz="1600" dirty="0">
                          <a:solidFill>
                            <a:schemeClr val="bg1"/>
                          </a:solidFill>
                        </a:rPr>
                        <a:t>Parents/Caregivers</a:t>
                      </a:r>
                      <a:endParaRPr lang="en-US" sz="1600" b="1"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extLst>
                  <a:ext uri="{0D108BD9-81ED-4DB2-BD59-A6C34878D82A}">
                    <a16:rowId xmlns:a16="http://schemas.microsoft.com/office/drawing/2014/main" val="568827716"/>
                  </a:ext>
                </a:extLst>
              </a:tr>
              <a:tr h="523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Students</a:t>
                      </a:r>
                      <a:endParaRPr lang="en-US" sz="1600" b="1"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extLst>
                  <a:ext uri="{0D108BD9-81ED-4DB2-BD59-A6C34878D82A}">
                    <a16:rowId xmlns:a16="http://schemas.microsoft.com/office/drawing/2014/main" val="2320196383"/>
                  </a:ext>
                </a:extLst>
              </a:tr>
              <a:tr h="531021">
                <a:tc>
                  <a:txBody>
                    <a:bodyPr/>
                    <a:lstStyle/>
                    <a:p>
                      <a:r>
                        <a:rPr lang="en-US" sz="1600" dirty="0">
                          <a:solidFill>
                            <a:schemeClr val="bg1"/>
                          </a:solidFill>
                        </a:rPr>
                        <a:t>Other Supporters</a:t>
                      </a:r>
                      <a:endParaRPr lang="en-US" sz="1600" b="1"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extLst>
                  <a:ext uri="{0D108BD9-81ED-4DB2-BD59-A6C34878D82A}">
                    <a16:rowId xmlns:a16="http://schemas.microsoft.com/office/drawing/2014/main" val="2630817453"/>
                  </a:ext>
                </a:extLst>
              </a:tr>
              <a:tr h="523368">
                <a:tc>
                  <a:txBody>
                    <a:bodyPr/>
                    <a:lstStyle/>
                    <a:p>
                      <a:r>
                        <a:rPr lang="en-US" sz="1800" b="1" dirty="0">
                          <a:solidFill>
                            <a:schemeClr val="bg1"/>
                          </a:solidFill>
                        </a:rPr>
                        <a:t>MEMBERSHIP TOTALS</a:t>
                      </a: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tc>
                  <a:txBody>
                    <a:bodyPr/>
                    <a:lstStyle/>
                    <a:p>
                      <a:pPr algn="r"/>
                      <a:endParaRPr lang="en-US" sz="1800" dirty="0">
                        <a:solidFill>
                          <a:schemeClr val="bg1"/>
                        </a:solidFill>
                      </a:endParaRPr>
                    </a:p>
                  </a:txBody>
                  <a:tcPr marL="91427" marR="91427" marT="45731" marB="45731"/>
                </a:tc>
                <a:extLst>
                  <a:ext uri="{0D108BD9-81ED-4DB2-BD59-A6C34878D82A}">
                    <a16:rowId xmlns:a16="http://schemas.microsoft.com/office/drawing/2014/main" val="996805585"/>
                  </a:ext>
                </a:extLst>
              </a:tr>
            </a:tbl>
          </a:graphicData>
        </a:graphic>
      </p:graphicFrame>
      <p:sp>
        <p:nvSpPr>
          <p:cNvPr id="5" name="Title 3">
            <a:extLst>
              <a:ext uri="{FF2B5EF4-FFF2-40B4-BE49-F238E27FC236}">
                <a16:creationId xmlns:a16="http://schemas.microsoft.com/office/drawing/2014/main" id="{5ADA961B-5619-5046-A6EE-FBCF5D47DADC}"/>
              </a:ext>
            </a:extLst>
          </p:cNvPr>
          <p:cNvSpPr txBox="1">
            <a:spLocks noChangeArrowheads="1"/>
          </p:cNvSpPr>
          <p:nvPr/>
        </p:nvSpPr>
        <p:spPr bwMode="auto">
          <a:xfrm>
            <a:off x="114299" y="2076727"/>
            <a:ext cx="3181350" cy="245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solidFill>
                  <a:schemeClr val="bg1"/>
                </a:solidFill>
              </a:rPr>
              <a:t>If you desire incremental growth: </a:t>
            </a:r>
          </a:p>
          <a:p>
            <a:pPr algn="ctr"/>
            <a:r>
              <a:rPr lang="en-US" altLang="en-US" sz="2800" b="1" dirty="0">
                <a:solidFill>
                  <a:schemeClr val="bg1"/>
                </a:solidFill>
              </a:rPr>
              <a:t>Use Prior </a:t>
            </a:r>
          </a:p>
          <a:p>
            <a:pPr algn="ctr"/>
            <a:r>
              <a:rPr lang="en-US" altLang="en-US" sz="2800" b="1" dirty="0">
                <a:solidFill>
                  <a:schemeClr val="bg1"/>
                </a:solidFill>
              </a:rPr>
              <a:t>Year(s) Trends</a:t>
            </a:r>
          </a:p>
        </p:txBody>
      </p:sp>
    </p:spTree>
    <p:extLst>
      <p:ext uri="{BB962C8B-B14F-4D97-AF65-F5344CB8AC3E}">
        <p14:creationId xmlns:p14="http://schemas.microsoft.com/office/powerpoint/2010/main" val="1139844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8CA09FCC-9E7E-7848-A3AA-4CF2A9601ACB}"/>
              </a:ext>
            </a:extLst>
          </p:cNvPr>
          <p:cNvSpPr txBox="1">
            <a:spLocks noChangeArrowheads="1"/>
          </p:cNvSpPr>
          <p:nvPr/>
        </p:nvSpPr>
        <p:spPr bwMode="auto">
          <a:xfrm>
            <a:off x="770890" y="223769"/>
            <a:ext cx="1065022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4400" b="1" dirty="0">
                <a:solidFill>
                  <a:srgbClr val="FCB812"/>
                </a:solidFill>
                <a:latin typeface="+mj-lt"/>
              </a:rPr>
              <a:t>LET’S P.</a:t>
            </a:r>
            <a:r>
              <a:rPr lang="en-US" altLang="en-US" sz="4400" b="1" u="sng" dirty="0">
                <a:solidFill>
                  <a:srgbClr val="FCB812"/>
                </a:solidFill>
                <a:latin typeface="+mj-lt"/>
              </a:rPr>
              <a:t>L.</a:t>
            </a:r>
            <a:r>
              <a:rPr lang="en-US" altLang="en-US" sz="4400" b="1" dirty="0">
                <a:solidFill>
                  <a:srgbClr val="FCB812"/>
                </a:solidFill>
                <a:latin typeface="+mj-lt"/>
              </a:rPr>
              <a:t>A.N. - Listen to What Matters Most</a:t>
            </a:r>
          </a:p>
        </p:txBody>
      </p:sp>
      <p:sp>
        <p:nvSpPr>
          <p:cNvPr id="4" name="Content Placeholder 2">
            <a:extLst>
              <a:ext uri="{FF2B5EF4-FFF2-40B4-BE49-F238E27FC236}">
                <a16:creationId xmlns:a16="http://schemas.microsoft.com/office/drawing/2014/main" id="{44255C62-0E2E-814B-813F-C40B64831150}"/>
              </a:ext>
            </a:extLst>
          </p:cNvPr>
          <p:cNvSpPr txBox="1">
            <a:spLocks noChangeArrowheads="1"/>
          </p:cNvSpPr>
          <p:nvPr/>
        </p:nvSpPr>
        <p:spPr bwMode="auto">
          <a:xfrm>
            <a:off x="482600" y="1327149"/>
            <a:ext cx="6236252" cy="465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spcBef>
                <a:spcPct val="20000"/>
              </a:spcBef>
              <a:spcAft>
                <a:spcPts val="1200"/>
              </a:spcAft>
              <a:buClr>
                <a:srgbClr val="FFC000"/>
              </a:buClr>
              <a:buFont typeface="Wingdings 2" pitchFamily="2" charset="2"/>
              <a:buChar char=""/>
            </a:pPr>
            <a:r>
              <a:rPr lang="en-US" altLang="en-US" sz="4400" dirty="0">
                <a:solidFill>
                  <a:schemeClr val="bg1"/>
                </a:solidFill>
              </a:rPr>
              <a:t>How will you listen? </a:t>
            </a:r>
          </a:p>
          <a:p>
            <a:pPr>
              <a:spcBef>
                <a:spcPct val="20000"/>
              </a:spcBef>
              <a:spcAft>
                <a:spcPts val="1200"/>
              </a:spcAft>
              <a:buClr>
                <a:srgbClr val="FFC000"/>
              </a:buClr>
              <a:buFont typeface="Wingdings 2" pitchFamily="2" charset="2"/>
              <a:buChar char=""/>
            </a:pPr>
            <a:r>
              <a:rPr lang="en-US" altLang="en-US" sz="4400" dirty="0">
                <a:solidFill>
                  <a:schemeClr val="bg1"/>
                </a:solidFill>
              </a:rPr>
              <a:t>What will you ask?</a:t>
            </a:r>
          </a:p>
          <a:p>
            <a:pPr>
              <a:spcBef>
                <a:spcPct val="20000"/>
              </a:spcBef>
              <a:spcAft>
                <a:spcPts val="1200"/>
              </a:spcAft>
              <a:buClr>
                <a:srgbClr val="FFC000"/>
              </a:buClr>
              <a:buFont typeface="Wingdings 2" pitchFamily="2" charset="2"/>
              <a:buChar char=""/>
            </a:pPr>
            <a:r>
              <a:rPr lang="en-US" altLang="en-US" sz="4400" dirty="0">
                <a:solidFill>
                  <a:schemeClr val="bg1"/>
                </a:solidFill>
              </a:rPr>
              <a:t>How will you align your priorities to what you hear matters most?</a:t>
            </a:r>
          </a:p>
        </p:txBody>
      </p:sp>
      <p:pic>
        <p:nvPicPr>
          <p:cNvPr id="5" name="Picture 4">
            <a:extLst>
              <a:ext uri="{FF2B5EF4-FFF2-40B4-BE49-F238E27FC236}">
                <a16:creationId xmlns:a16="http://schemas.microsoft.com/office/drawing/2014/main" id="{3CD390CD-5274-4041-8188-07A35A801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581" y="4145279"/>
            <a:ext cx="4365899" cy="11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746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13872"/>
            <a:ext cx="3263900" cy="4648200"/>
          </a:xfrm>
          <a:prstGeom prst="rect">
            <a:avLst/>
          </a:prstGeom>
        </p:spPr>
      </p:pic>
      <p:sp>
        <p:nvSpPr>
          <p:cNvPr id="3" name="Title 9">
            <a:extLst>
              <a:ext uri="{FF2B5EF4-FFF2-40B4-BE49-F238E27FC236}">
                <a16:creationId xmlns:a16="http://schemas.microsoft.com/office/drawing/2014/main" id="{15FAE06A-9A59-3F47-992C-DFBEB8041F5F}"/>
              </a:ext>
            </a:extLst>
          </p:cNvPr>
          <p:cNvSpPr txBox="1">
            <a:spLocks noChangeArrowheads="1"/>
          </p:cNvSpPr>
          <p:nvPr/>
        </p:nvSpPr>
        <p:spPr bwMode="auto">
          <a:xfrm>
            <a:off x="2594366" y="292796"/>
            <a:ext cx="7589520" cy="785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LET’S P.L.</a:t>
            </a:r>
            <a:r>
              <a:rPr lang="en-US" altLang="en-US" b="1" u="sng" dirty="0">
                <a:solidFill>
                  <a:srgbClr val="FCB812"/>
                </a:solidFill>
              </a:rPr>
              <a:t>A.</a:t>
            </a:r>
            <a:r>
              <a:rPr lang="en-US" altLang="en-US" b="1" dirty="0">
                <a:solidFill>
                  <a:srgbClr val="FCB812"/>
                </a:solidFill>
              </a:rPr>
              <a:t>N. - ASK &amp; ALIGN  </a:t>
            </a:r>
          </a:p>
        </p:txBody>
      </p:sp>
      <p:sp>
        <p:nvSpPr>
          <p:cNvPr id="4" name="Text Placeholder 7">
            <a:extLst>
              <a:ext uri="{FF2B5EF4-FFF2-40B4-BE49-F238E27FC236}">
                <a16:creationId xmlns:a16="http://schemas.microsoft.com/office/drawing/2014/main" id="{94C29ACC-C7B7-7E45-8E17-B9560188E9F2}"/>
              </a:ext>
            </a:extLst>
          </p:cNvPr>
          <p:cNvSpPr txBox="1">
            <a:spLocks noChangeArrowheads="1"/>
          </p:cNvSpPr>
          <p:nvPr/>
        </p:nvSpPr>
        <p:spPr bwMode="auto">
          <a:xfrm>
            <a:off x="1158826" y="1078608"/>
            <a:ext cx="9056688"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Font typeface="Arial" panose="020B0604020202020204" pitchFamily="34" charset="0"/>
              <a:buNone/>
            </a:pPr>
            <a:r>
              <a:rPr lang="en-US" altLang="en-US" dirty="0">
                <a:solidFill>
                  <a:schemeClr val="bg1"/>
                </a:solidFill>
              </a:rPr>
              <a:t>Ask by aligning your message to what matters most!</a:t>
            </a:r>
            <a:endParaRPr lang="en-US" altLang="en-US" sz="1600" dirty="0">
              <a:solidFill>
                <a:schemeClr val="bg1"/>
              </a:solidFill>
            </a:endParaRPr>
          </a:p>
        </p:txBody>
      </p:sp>
      <p:sp>
        <p:nvSpPr>
          <p:cNvPr id="7" name="Text Placeholder 9">
            <a:extLst>
              <a:ext uri="{FF2B5EF4-FFF2-40B4-BE49-F238E27FC236}">
                <a16:creationId xmlns:a16="http://schemas.microsoft.com/office/drawing/2014/main" id="{F41B8E86-5962-A340-B4C5-E315DB1A7B12}"/>
              </a:ext>
            </a:extLst>
          </p:cNvPr>
          <p:cNvSpPr txBox="1">
            <a:spLocks/>
          </p:cNvSpPr>
          <p:nvPr/>
        </p:nvSpPr>
        <p:spPr>
          <a:xfrm>
            <a:off x="6389126" y="2213872"/>
            <a:ext cx="4170924" cy="3256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2400" i="1" dirty="0">
                <a:solidFill>
                  <a:schemeClr val="bg1"/>
                </a:solidFill>
              </a:rPr>
              <a:t>Thanks to your feedback, our PTA/PTSA will focus on:</a:t>
            </a:r>
          </a:p>
          <a:p>
            <a:pPr marL="0" indent="0" algn="ctr">
              <a:buFont typeface="Arial" panose="020B0604020202020204" pitchFamily="34" charset="0"/>
              <a:buNone/>
              <a:defRPr/>
            </a:pPr>
            <a:r>
              <a:rPr lang="en-US" sz="2400" b="1" i="1" dirty="0">
                <a:solidFill>
                  <a:schemeClr val="bg1"/>
                </a:solidFill>
              </a:rPr>
              <a:t>1-2 SPECIFIC OBJECTIVES HERE</a:t>
            </a:r>
          </a:p>
          <a:p>
            <a:pPr algn="ctr">
              <a:defRPr/>
            </a:pPr>
            <a:endParaRPr lang="en-US" sz="2400" i="1" dirty="0">
              <a:solidFill>
                <a:schemeClr val="bg1"/>
              </a:solidFill>
            </a:endParaRPr>
          </a:p>
          <a:p>
            <a:pPr marL="0" indent="0" algn="ctr">
              <a:buFont typeface="Arial" panose="020B0604020202020204" pitchFamily="34" charset="0"/>
              <a:buNone/>
              <a:defRPr/>
            </a:pPr>
            <a:r>
              <a:rPr lang="en-US" sz="2400" i="1" dirty="0">
                <a:solidFill>
                  <a:schemeClr val="bg1"/>
                </a:solidFill>
              </a:rPr>
              <a:t>Your membership support will help to:</a:t>
            </a:r>
          </a:p>
          <a:p>
            <a:pPr marL="0" indent="0" algn="ctr">
              <a:buFont typeface="Arial" panose="020B0604020202020204" pitchFamily="34" charset="0"/>
              <a:buNone/>
              <a:defRPr/>
            </a:pPr>
            <a:r>
              <a:rPr lang="en-US" sz="2400" b="1" i="1" dirty="0">
                <a:solidFill>
                  <a:schemeClr val="bg1"/>
                </a:solidFill>
              </a:rPr>
              <a:t>2-3 DESIRED OUTCOMES</a:t>
            </a:r>
          </a:p>
        </p:txBody>
      </p:sp>
      <p:pic>
        <p:nvPicPr>
          <p:cNvPr id="9" name="Picture 8">
            <a:extLst>
              <a:ext uri="{FF2B5EF4-FFF2-40B4-BE49-F238E27FC236}">
                <a16:creationId xmlns:a16="http://schemas.microsoft.com/office/drawing/2014/main" id="{3CCCECC1-4846-C740-8B92-5DF3389602AA}"/>
              </a:ext>
            </a:extLst>
          </p:cNvPr>
          <p:cNvPicPr>
            <a:picLocks noChangeAspect="1"/>
          </p:cNvPicPr>
          <p:nvPr/>
        </p:nvPicPr>
        <p:blipFill>
          <a:blip r:embed="rId4"/>
          <a:stretch>
            <a:fillRect/>
          </a:stretch>
        </p:blipFill>
        <p:spPr>
          <a:xfrm>
            <a:off x="249098" y="2572715"/>
            <a:ext cx="5923102" cy="3109628"/>
          </a:xfrm>
          <a:prstGeom prst="rect">
            <a:avLst/>
          </a:prstGeom>
          <a:ln>
            <a:solidFill>
              <a:schemeClr val="bg1"/>
            </a:solidFill>
          </a:ln>
        </p:spPr>
      </p:pic>
    </p:spTree>
    <p:extLst>
      <p:ext uri="{BB962C8B-B14F-4D97-AF65-F5344CB8AC3E}">
        <p14:creationId xmlns:p14="http://schemas.microsoft.com/office/powerpoint/2010/main" val="2015685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9">
            <a:extLst>
              <a:ext uri="{FF2B5EF4-FFF2-40B4-BE49-F238E27FC236}">
                <a16:creationId xmlns:a16="http://schemas.microsoft.com/office/drawing/2014/main" id="{F4F36D45-4DB6-7A43-A6DA-37D7D6561B2F}"/>
              </a:ext>
            </a:extLst>
          </p:cNvPr>
          <p:cNvSpPr txBox="1">
            <a:spLocks noChangeArrowheads="1"/>
          </p:cNvSpPr>
          <p:nvPr/>
        </p:nvSpPr>
        <p:spPr bwMode="auto">
          <a:xfrm>
            <a:off x="3154680" y="235708"/>
            <a:ext cx="7620000" cy="9301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LET’S P.L.</a:t>
            </a:r>
            <a:r>
              <a:rPr lang="en-US" altLang="en-US" b="1" u="sng" dirty="0">
                <a:solidFill>
                  <a:srgbClr val="FCB812"/>
                </a:solidFill>
              </a:rPr>
              <a:t>A.</a:t>
            </a:r>
            <a:r>
              <a:rPr lang="en-US" altLang="en-US" b="1" dirty="0">
                <a:solidFill>
                  <a:srgbClr val="FCB812"/>
                </a:solidFill>
              </a:rPr>
              <a:t>N. - ASK &amp; ALIGN  </a:t>
            </a:r>
          </a:p>
        </p:txBody>
      </p:sp>
      <p:sp>
        <p:nvSpPr>
          <p:cNvPr id="4" name="Content Placeholder 8">
            <a:extLst>
              <a:ext uri="{FF2B5EF4-FFF2-40B4-BE49-F238E27FC236}">
                <a16:creationId xmlns:a16="http://schemas.microsoft.com/office/drawing/2014/main" id="{B5AD230B-12FA-194E-B92B-36C2C7E0DB54}"/>
              </a:ext>
            </a:extLst>
          </p:cNvPr>
          <p:cNvSpPr txBox="1">
            <a:spLocks noChangeArrowheads="1"/>
          </p:cNvSpPr>
          <p:nvPr/>
        </p:nvSpPr>
        <p:spPr bwMode="auto">
          <a:xfrm>
            <a:off x="279156" y="2209800"/>
            <a:ext cx="5207244" cy="36042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altLang="en-US" sz="4000" dirty="0">
                <a:solidFill>
                  <a:schemeClr val="bg1"/>
                </a:solidFill>
              </a:rPr>
              <a:t>I don’t have time.</a:t>
            </a:r>
          </a:p>
          <a:p>
            <a:pPr>
              <a:spcAft>
                <a:spcPts val="1200"/>
              </a:spcAft>
            </a:pPr>
            <a:r>
              <a:rPr lang="en-US" altLang="en-US" sz="4000" dirty="0">
                <a:solidFill>
                  <a:schemeClr val="bg1"/>
                </a:solidFill>
              </a:rPr>
              <a:t>I don’t like to fundraise.</a:t>
            </a:r>
          </a:p>
          <a:p>
            <a:pPr>
              <a:spcAft>
                <a:spcPts val="1200"/>
              </a:spcAft>
            </a:pPr>
            <a:r>
              <a:rPr lang="en-US" altLang="en-US" sz="4000" dirty="0">
                <a:solidFill>
                  <a:schemeClr val="bg1"/>
                </a:solidFill>
              </a:rPr>
              <a:t>My wife joined.</a:t>
            </a:r>
          </a:p>
          <a:p>
            <a:pPr>
              <a:spcAft>
                <a:spcPts val="1200"/>
              </a:spcAft>
            </a:pPr>
            <a:r>
              <a:rPr lang="en-US" altLang="en-US" sz="4000" dirty="0">
                <a:solidFill>
                  <a:schemeClr val="bg1"/>
                </a:solidFill>
              </a:rPr>
              <a:t>What else do you hear?</a:t>
            </a:r>
          </a:p>
        </p:txBody>
      </p:sp>
      <p:sp>
        <p:nvSpPr>
          <p:cNvPr id="5" name="Text Placeholder 7">
            <a:extLst>
              <a:ext uri="{FF2B5EF4-FFF2-40B4-BE49-F238E27FC236}">
                <a16:creationId xmlns:a16="http://schemas.microsoft.com/office/drawing/2014/main" id="{9E307DB7-914C-3248-A2D1-63B61C7B12CB}"/>
              </a:ext>
            </a:extLst>
          </p:cNvPr>
          <p:cNvSpPr txBox="1">
            <a:spLocks noChangeArrowheads="1"/>
          </p:cNvSpPr>
          <p:nvPr/>
        </p:nvSpPr>
        <p:spPr bwMode="auto">
          <a:xfrm>
            <a:off x="279156" y="1258502"/>
            <a:ext cx="6233457" cy="121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chemeClr val="bg2"/>
              </a:buClr>
              <a:buFont typeface="ArialUnicodeMS" panose="020B0604020202020204" pitchFamily="34" charset="-128"/>
              <a:buNone/>
            </a:pPr>
            <a:r>
              <a:rPr lang="en-US" altLang="en-US" sz="4400" dirty="0">
                <a:solidFill>
                  <a:srgbClr val="FCB812"/>
                </a:solidFill>
              </a:rPr>
              <a:t>How will you respond?  </a:t>
            </a:r>
          </a:p>
        </p:txBody>
      </p:sp>
      <p:pic>
        <p:nvPicPr>
          <p:cNvPr id="7" name="Picture 6">
            <a:extLst>
              <a:ext uri="{FF2B5EF4-FFF2-40B4-BE49-F238E27FC236}">
                <a16:creationId xmlns:a16="http://schemas.microsoft.com/office/drawing/2014/main" id="{F317D141-FB5D-DB41-99FF-A67E0DC617C5}"/>
              </a:ext>
            </a:extLst>
          </p:cNvPr>
          <p:cNvPicPr>
            <a:picLocks noChangeAspect="1"/>
          </p:cNvPicPr>
          <p:nvPr/>
        </p:nvPicPr>
        <p:blipFill>
          <a:blip r:embed="rId4"/>
          <a:stretch>
            <a:fillRect/>
          </a:stretch>
        </p:blipFill>
        <p:spPr>
          <a:xfrm>
            <a:off x="5221443" y="2807401"/>
            <a:ext cx="5727017" cy="3006684"/>
          </a:xfrm>
          <a:prstGeom prst="rect">
            <a:avLst/>
          </a:prstGeom>
          <a:ln>
            <a:solidFill>
              <a:schemeClr val="bg1"/>
            </a:solidFill>
          </a:ln>
        </p:spPr>
      </p:pic>
    </p:spTree>
    <p:extLst>
      <p:ext uri="{BB962C8B-B14F-4D97-AF65-F5344CB8AC3E}">
        <p14:creationId xmlns:p14="http://schemas.microsoft.com/office/powerpoint/2010/main" val="294813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9DE5E7E5-0C70-9F40-ABA5-37F11B12D8BE}"/>
              </a:ext>
            </a:extLst>
          </p:cNvPr>
          <p:cNvSpPr txBox="1">
            <a:spLocks noChangeArrowheads="1"/>
          </p:cNvSpPr>
          <p:nvPr/>
        </p:nvSpPr>
        <p:spPr bwMode="auto">
          <a:xfrm>
            <a:off x="3078480" y="269558"/>
            <a:ext cx="6126480" cy="9496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LET’S P.L.A.</a:t>
            </a:r>
            <a:r>
              <a:rPr lang="en-US" altLang="en-US" b="1" u="sng" dirty="0">
                <a:solidFill>
                  <a:srgbClr val="FCB812"/>
                </a:solidFill>
              </a:rPr>
              <a:t>N.</a:t>
            </a:r>
            <a:r>
              <a:rPr lang="en-US" altLang="en-US" b="1" dirty="0">
                <a:solidFill>
                  <a:srgbClr val="FCB812"/>
                </a:solidFill>
              </a:rPr>
              <a:t> - NURTURE</a:t>
            </a:r>
          </a:p>
        </p:txBody>
      </p:sp>
      <p:sp>
        <p:nvSpPr>
          <p:cNvPr id="4" name="Content Placeholder 1">
            <a:extLst>
              <a:ext uri="{FF2B5EF4-FFF2-40B4-BE49-F238E27FC236}">
                <a16:creationId xmlns:a16="http://schemas.microsoft.com/office/drawing/2014/main" id="{7A38D674-F744-C042-880E-685C8FC5847B}"/>
              </a:ext>
            </a:extLst>
          </p:cNvPr>
          <p:cNvSpPr txBox="1">
            <a:spLocks/>
          </p:cNvSpPr>
          <p:nvPr/>
        </p:nvSpPr>
        <p:spPr>
          <a:xfrm>
            <a:off x="423361" y="1595654"/>
            <a:ext cx="9573045" cy="51228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defRPr/>
            </a:pPr>
            <a:r>
              <a:rPr lang="en-US" sz="3600" b="1" dirty="0">
                <a:solidFill>
                  <a:srgbClr val="FCB812"/>
                </a:solidFill>
              </a:rPr>
              <a:t>How do you nurture relationships?</a:t>
            </a:r>
          </a:p>
          <a:p>
            <a:pPr lvl="1">
              <a:spcAft>
                <a:spcPts val="1200"/>
              </a:spcAft>
              <a:defRPr/>
            </a:pPr>
            <a:r>
              <a:rPr lang="en-US" sz="3900" dirty="0">
                <a:solidFill>
                  <a:schemeClr val="bg1"/>
                </a:solidFill>
              </a:rPr>
              <a:t>Be transparent with spending and budget</a:t>
            </a:r>
          </a:p>
          <a:p>
            <a:pPr lvl="1">
              <a:spcAft>
                <a:spcPts val="1200"/>
              </a:spcAft>
              <a:defRPr/>
            </a:pPr>
            <a:r>
              <a:rPr lang="en-US" sz="3900" dirty="0">
                <a:solidFill>
                  <a:schemeClr val="bg1"/>
                </a:solidFill>
              </a:rPr>
              <a:t>Welcome all skills, talents and concerns</a:t>
            </a:r>
          </a:p>
          <a:p>
            <a:pPr lvl="1">
              <a:spcAft>
                <a:spcPts val="1200"/>
              </a:spcAft>
              <a:defRPr/>
            </a:pPr>
            <a:r>
              <a:rPr lang="en-US" sz="3900" dirty="0">
                <a:solidFill>
                  <a:schemeClr val="bg1"/>
                </a:solidFill>
              </a:rPr>
              <a:t>Incorporate PTA branding</a:t>
            </a:r>
          </a:p>
          <a:p>
            <a:pPr lvl="1">
              <a:spcAft>
                <a:spcPts val="1200"/>
              </a:spcAft>
              <a:defRPr/>
            </a:pPr>
            <a:r>
              <a:rPr lang="en-US" sz="3900" dirty="0">
                <a:solidFill>
                  <a:schemeClr val="bg1"/>
                </a:solidFill>
              </a:rPr>
              <a:t>Use social media and brief, frequent messages</a:t>
            </a:r>
          </a:p>
          <a:p>
            <a:pPr lvl="1">
              <a:spcAft>
                <a:spcPts val="1200"/>
              </a:spcAft>
              <a:defRPr/>
            </a:pPr>
            <a:r>
              <a:rPr lang="en-US" sz="3900" dirty="0">
                <a:solidFill>
                  <a:schemeClr val="bg1"/>
                </a:solidFill>
              </a:rPr>
              <a:t>Respect time</a:t>
            </a:r>
          </a:p>
          <a:p>
            <a:pPr lvl="1">
              <a:spcBef>
                <a:spcPts val="0"/>
              </a:spcBef>
              <a:spcAft>
                <a:spcPts val="1200"/>
              </a:spcAft>
              <a:defRPr/>
            </a:pPr>
            <a:r>
              <a:rPr lang="en-US" sz="3900" dirty="0">
                <a:solidFill>
                  <a:schemeClr val="bg1"/>
                </a:solidFill>
              </a:rPr>
              <a:t>Show you care </a:t>
            </a:r>
          </a:p>
          <a:p>
            <a:pPr marL="0" indent="0">
              <a:buFont typeface="ArialUnicodeMS" pitchFamily="34" charset="-128"/>
              <a:buNone/>
              <a:defRPr/>
            </a:pPr>
            <a:r>
              <a:rPr lang="en-US" sz="3600" dirty="0">
                <a:solidFill>
                  <a:srgbClr val="FCB812"/>
                </a:solidFill>
              </a:rPr>
              <a:t>    </a:t>
            </a:r>
          </a:p>
          <a:p>
            <a:pPr marL="0" indent="0">
              <a:buFont typeface="ArialUnicodeMS" pitchFamily="34" charset="-128"/>
              <a:buNone/>
              <a:defRPr/>
            </a:pPr>
            <a:endParaRPr lang="en-US" dirty="0">
              <a:solidFill>
                <a:srgbClr val="FCB812"/>
              </a:solidFill>
            </a:endParaRPr>
          </a:p>
        </p:txBody>
      </p:sp>
    </p:spTree>
    <p:extLst>
      <p:ext uri="{BB962C8B-B14F-4D97-AF65-F5344CB8AC3E}">
        <p14:creationId xmlns:p14="http://schemas.microsoft.com/office/powerpoint/2010/main" val="968783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9">
            <a:extLst>
              <a:ext uri="{FF2B5EF4-FFF2-40B4-BE49-F238E27FC236}">
                <a16:creationId xmlns:a16="http://schemas.microsoft.com/office/drawing/2014/main" id="{96CBEC7B-853C-4C4C-BE62-E989CD0639C8}"/>
              </a:ext>
            </a:extLst>
          </p:cNvPr>
          <p:cNvSpPr txBox="1">
            <a:spLocks noChangeArrowheads="1"/>
          </p:cNvSpPr>
          <p:nvPr/>
        </p:nvSpPr>
        <p:spPr bwMode="auto">
          <a:xfrm>
            <a:off x="2231059" y="222319"/>
            <a:ext cx="8189844" cy="14275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rgbClr val="FCB812"/>
                </a:solidFill>
              </a:rPr>
              <a:t>More Tips &amp; Tools</a:t>
            </a:r>
          </a:p>
        </p:txBody>
      </p:sp>
      <p:pic>
        <p:nvPicPr>
          <p:cNvPr id="2" name="Picture 1" descr="A computer screen shot of a website&#10;&#10;Description automatically generated">
            <a:extLst>
              <a:ext uri="{FF2B5EF4-FFF2-40B4-BE49-F238E27FC236}">
                <a16:creationId xmlns:a16="http://schemas.microsoft.com/office/drawing/2014/main" id="{8B6BC12E-C83F-91FC-2AA3-5F813939B603}"/>
              </a:ext>
            </a:extLst>
          </p:cNvPr>
          <p:cNvPicPr>
            <a:picLocks noChangeAspect="1"/>
          </p:cNvPicPr>
          <p:nvPr/>
        </p:nvPicPr>
        <p:blipFill rotWithShape="1">
          <a:blip r:embed="rId4"/>
          <a:srcRect l="642" t="11396" r="1282" b="4730"/>
          <a:stretch/>
        </p:blipFill>
        <p:spPr bwMode="auto">
          <a:xfrm>
            <a:off x="624896" y="1536192"/>
            <a:ext cx="9935154" cy="4779263"/>
          </a:xfrm>
          <a:prstGeom prst="rect">
            <a:avLst/>
          </a:prstGeom>
          <a:ln>
            <a:noFill/>
          </a:ln>
          <a:extLst>
            <a:ext uri="{53640926-AAD7-44D8-BBD7-CCE9431645EC}">
              <a14:shadowObscured xmlns:a14="http://schemas.microsoft.com/office/drawing/2010/main"/>
            </a:ext>
          </a:extLst>
        </p:spPr>
      </p:pic>
      <p:sp>
        <p:nvSpPr>
          <p:cNvPr id="5" name="Text Box 10">
            <a:extLst>
              <a:ext uri="{FF2B5EF4-FFF2-40B4-BE49-F238E27FC236}">
                <a16:creationId xmlns:a16="http://schemas.microsoft.com/office/drawing/2014/main" id="{0030989C-9B54-1617-D773-A069776A841D}"/>
              </a:ext>
            </a:extLst>
          </p:cNvPr>
          <p:cNvSpPr txBox="1"/>
          <p:nvPr/>
        </p:nvSpPr>
        <p:spPr>
          <a:xfrm>
            <a:off x="7900416" y="1687398"/>
            <a:ext cx="853440" cy="20421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kern="10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32291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6">
            <a:extLst>
              <a:ext uri="{FF2B5EF4-FFF2-40B4-BE49-F238E27FC236}">
                <a16:creationId xmlns:a16="http://schemas.microsoft.com/office/drawing/2014/main" id="{6960C62E-68BB-4045-B1E1-D3507DB2A8AA}"/>
              </a:ext>
            </a:extLst>
          </p:cNvPr>
          <p:cNvSpPr>
            <a:spLocks noGrp="1" noChangeArrowheads="1"/>
          </p:cNvSpPr>
          <p:nvPr/>
        </p:nvSpPr>
        <p:spPr bwMode="auto">
          <a:xfrm>
            <a:off x="7000875" y="2389981"/>
            <a:ext cx="3854450" cy="1425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342900" rtl="0" eaLnBrk="0" fontAlgn="base" hangingPunct="0">
              <a:spcBef>
                <a:spcPct val="0"/>
              </a:spcBef>
              <a:spcAft>
                <a:spcPct val="0"/>
              </a:spcAft>
              <a:defRPr sz="3300">
                <a:solidFill>
                  <a:schemeClr val="tx1"/>
                </a:solidFill>
                <a:latin typeface="+mj-lt"/>
                <a:ea typeface="ＭＳ Ｐゴシック" panose="020B0600070205080204" pitchFamily="34" charset="-128"/>
                <a:cs typeface="+mj-cs"/>
              </a:defRPr>
            </a:lvl1pPr>
            <a:lvl2pPr algn="ctr" defTabSz="342900" rtl="0" eaLnBrk="0" fontAlgn="base" hangingPunct="0">
              <a:spcBef>
                <a:spcPct val="0"/>
              </a:spcBef>
              <a:spcAft>
                <a:spcPct val="0"/>
              </a:spcAft>
              <a:defRPr sz="3300">
                <a:solidFill>
                  <a:schemeClr val="tx1"/>
                </a:solidFill>
                <a:latin typeface="Calibri" pitchFamily="34" charset="0"/>
                <a:ea typeface="ＭＳ Ｐゴシック"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itchFamily="34" charset="0"/>
                <a:ea typeface="ＭＳ Ｐゴシック"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itchFamily="34" charset="0"/>
                <a:ea typeface="ＭＳ Ｐゴシック"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itchFamily="34" charset="0"/>
                <a:ea typeface="ＭＳ Ｐゴシック" panose="020B0600070205080204" pitchFamily="34" charset="-128"/>
              </a:defRPr>
            </a:lvl5pPr>
            <a:lvl6pPr marL="342900" algn="ctr" defTabSz="342900" rtl="0" eaLnBrk="0" fontAlgn="base" hangingPunct="0">
              <a:spcBef>
                <a:spcPct val="0"/>
              </a:spcBef>
              <a:spcAft>
                <a:spcPct val="0"/>
              </a:spcAft>
              <a:defRPr sz="3300">
                <a:solidFill>
                  <a:schemeClr val="tx1"/>
                </a:solidFill>
                <a:latin typeface="Calibri" pitchFamily="34" charset="0"/>
                <a:ea typeface="MS PGothic" pitchFamily="34" charset="-128"/>
              </a:defRPr>
            </a:lvl6pPr>
            <a:lvl7pPr marL="685800" algn="ctr" defTabSz="342900" rtl="0" eaLnBrk="0" fontAlgn="base" hangingPunct="0">
              <a:spcBef>
                <a:spcPct val="0"/>
              </a:spcBef>
              <a:spcAft>
                <a:spcPct val="0"/>
              </a:spcAft>
              <a:defRPr sz="3300">
                <a:solidFill>
                  <a:schemeClr val="tx1"/>
                </a:solidFill>
                <a:latin typeface="Calibri" pitchFamily="34" charset="0"/>
                <a:ea typeface="MS PGothic" pitchFamily="34" charset="-128"/>
              </a:defRPr>
            </a:lvl7pPr>
            <a:lvl8pPr marL="1028700" algn="ctr" defTabSz="342900" rtl="0" eaLnBrk="0" fontAlgn="base" hangingPunct="0">
              <a:spcBef>
                <a:spcPct val="0"/>
              </a:spcBef>
              <a:spcAft>
                <a:spcPct val="0"/>
              </a:spcAft>
              <a:defRPr sz="3300">
                <a:solidFill>
                  <a:schemeClr val="tx1"/>
                </a:solidFill>
                <a:latin typeface="Calibri" pitchFamily="34" charset="0"/>
                <a:ea typeface="MS PGothic" pitchFamily="34" charset="-128"/>
              </a:defRPr>
            </a:lvl8pPr>
            <a:lvl9pPr marL="1371600" algn="ctr" defTabSz="342900" rtl="0" eaLnBrk="0" fontAlgn="base" hangingPunct="0">
              <a:spcBef>
                <a:spcPct val="0"/>
              </a:spcBef>
              <a:spcAft>
                <a:spcPct val="0"/>
              </a:spcAft>
              <a:defRPr sz="3300">
                <a:solidFill>
                  <a:schemeClr val="tx1"/>
                </a:solidFill>
                <a:latin typeface="Calibri" pitchFamily="34" charset="0"/>
                <a:ea typeface="MS PGothic" pitchFamily="34" charset="-128"/>
              </a:defRPr>
            </a:lvl9pPr>
          </a:lstStyle>
          <a:p>
            <a:r>
              <a:rPr lang="en-US" altLang="en-US" sz="3200" b="1" dirty="0">
                <a:solidFill>
                  <a:schemeClr val="bg1"/>
                </a:solidFill>
              </a:rPr>
              <a:t>Thank you for amplifying the </a:t>
            </a:r>
            <a:br>
              <a:rPr lang="en-US" altLang="en-US" sz="3200" b="1" dirty="0">
                <a:solidFill>
                  <a:schemeClr val="bg1"/>
                </a:solidFill>
              </a:rPr>
            </a:br>
            <a:r>
              <a:rPr lang="en-US" altLang="en-US" sz="3200" b="1" dirty="0">
                <a:solidFill>
                  <a:schemeClr val="bg1"/>
                </a:solidFill>
              </a:rPr>
              <a:t>voice &amp; power </a:t>
            </a:r>
            <a:br>
              <a:rPr lang="en-US" altLang="en-US" sz="3200" b="1" dirty="0">
                <a:solidFill>
                  <a:schemeClr val="bg1"/>
                </a:solidFill>
              </a:rPr>
            </a:br>
            <a:r>
              <a:rPr lang="en-US" altLang="en-US" sz="3200" b="1" dirty="0">
                <a:solidFill>
                  <a:schemeClr val="bg1"/>
                </a:solidFill>
              </a:rPr>
              <a:t>of PTA!</a:t>
            </a:r>
          </a:p>
        </p:txBody>
      </p:sp>
      <p:pic>
        <p:nvPicPr>
          <p:cNvPr id="4" name="Picture 3">
            <a:extLst>
              <a:ext uri="{FF2B5EF4-FFF2-40B4-BE49-F238E27FC236}">
                <a16:creationId xmlns:a16="http://schemas.microsoft.com/office/drawing/2014/main" id="{4A340DF4-A2D0-1146-8A52-F4A5BCD7A0B5}"/>
              </a:ext>
            </a:extLst>
          </p:cNvPr>
          <p:cNvPicPr>
            <a:picLocks noChangeAspect="1"/>
          </p:cNvPicPr>
          <p:nvPr/>
        </p:nvPicPr>
        <p:blipFill rotWithShape="1">
          <a:blip r:embed="rId4"/>
          <a:srcRect r="1019"/>
          <a:stretch/>
        </p:blipFill>
        <p:spPr>
          <a:xfrm>
            <a:off x="520122" y="594360"/>
            <a:ext cx="6873207" cy="5394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131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1ED195DF-D480-D545-BFEC-4B64E0F20C2B}"/>
              </a:ext>
            </a:extLst>
          </p:cNvPr>
          <p:cNvSpPr txBox="1">
            <a:spLocks noChangeArrowheads="1"/>
          </p:cNvSpPr>
          <p:nvPr/>
        </p:nvSpPr>
        <p:spPr bwMode="auto">
          <a:xfrm>
            <a:off x="2933631" y="337849"/>
            <a:ext cx="7612449" cy="64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Know Why You Care About PTA</a:t>
            </a:r>
          </a:p>
        </p:txBody>
      </p:sp>
      <p:sp>
        <p:nvSpPr>
          <p:cNvPr id="4" name="Content Placeholder 2">
            <a:extLst>
              <a:ext uri="{FF2B5EF4-FFF2-40B4-BE49-F238E27FC236}">
                <a16:creationId xmlns:a16="http://schemas.microsoft.com/office/drawing/2014/main" id="{AE7C89B2-BBCD-7645-93E5-99FE70AA0669}"/>
              </a:ext>
            </a:extLst>
          </p:cNvPr>
          <p:cNvSpPr txBox="1">
            <a:spLocks noChangeArrowheads="1"/>
          </p:cNvSpPr>
          <p:nvPr/>
        </p:nvSpPr>
        <p:spPr bwMode="auto">
          <a:xfrm>
            <a:off x="5160153" y="2625104"/>
            <a:ext cx="5603875" cy="2500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UnicodeMS" panose="020B0604020202020204" pitchFamily="34" charset="-128"/>
              <a:buNone/>
            </a:pPr>
            <a:r>
              <a:rPr lang="en-US" altLang="en-US" b="1" dirty="0">
                <a:solidFill>
                  <a:schemeClr val="bg1"/>
                </a:solidFill>
              </a:rPr>
              <a:t>Our Shared Mission:</a:t>
            </a:r>
          </a:p>
          <a:p>
            <a:pPr marL="0" indent="0" algn="ctr">
              <a:buFont typeface="ArialUnicodeMS" panose="020B0604020202020204" pitchFamily="34" charset="-128"/>
              <a:buNone/>
            </a:pPr>
            <a:r>
              <a:rPr lang="en-US" altLang="en-US" dirty="0">
                <a:solidFill>
                  <a:schemeClr val="bg1"/>
                </a:solidFill>
              </a:rPr>
              <a:t>To make every child’s potential a reality by engaging and empowering families and communities to advocate for all children</a:t>
            </a:r>
          </a:p>
        </p:txBody>
      </p:sp>
      <p:pic>
        <p:nvPicPr>
          <p:cNvPr id="7" name="Picture 6">
            <a:extLst>
              <a:ext uri="{FF2B5EF4-FFF2-40B4-BE49-F238E27FC236}">
                <a16:creationId xmlns:a16="http://schemas.microsoft.com/office/drawing/2014/main" id="{8E3EAF00-4539-E148-B017-176FC4764977}"/>
              </a:ext>
            </a:extLst>
          </p:cNvPr>
          <p:cNvPicPr>
            <a:picLocks noChangeAspect="1"/>
          </p:cNvPicPr>
          <p:nvPr/>
        </p:nvPicPr>
        <p:blipFill>
          <a:blip r:embed="rId4"/>
          <a:srcRect/>
          <a:stretch/>
        </p:blipFill>
        <p:spPr>
          <a:xfrm>
            <a:off x="380245" y="1735494"/>
            <a:ext cx="4697333" cy="3823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2322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1ED195DF-D480-D545-BFEC-4B64E0F20C2B}"/>
              </a:ext>
            </a:extLst>
          </p:cNvPr>
          <p:cNvSpPr txBox="1">
            <a:spLocks noChangeArrowheads="1"/>
          </p:cNvSpPr>
          <p:nvPr/>
        </p:nvSpPr>
        <p:spPr bwMode="auto">
          <a:xfrm>
            <a:off x="2933631" y="337849"/>
            <a:ext cx="7612449" cy="64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             PTA Values</a:t>
            </a:r>
          </a:p>
        </p:txBody>
      </p:sp>
      <p:sp>
        <p:nvSpPr>
          <p:cNvPr id="4" name="Content Placeholder 2">
            <a:extLst>
              <a:ext uri="{FF2B5EF4-FFF2-40B4-BE49-F238E27FC236}">
                <a16:creationId xmlns:a16="http://schemas.microsoft.com/office/drawing/2014/main" id="{AE7C89B2-BBCD-7645-93E5-99FE70AA0669}"/>
              </a:ext>
            </a:extLst>
          </p:cNvPr>
          <p:cNvSpPr txBox="1">
            <a:spLocks noChangeArrowheads="1"/>
          </p:cNvSpPr>
          <p:nvPr/>
        </p:nvSpPr>
        <p:spPr bwMode="auto">
          <a:xfrm>
            <a:off x="927101" y="1104899"/>
            <a:ext cx="8331199" cy="54152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03" indent="-214303" defTabSz="685766"/>
            <a:r>
              <a:rPr lang="en-US" sz="4800" b="1" dirty="0">
                <a:solidFill>
                  <a:schemeClr val="bg1"/>
                </a:solidFill>
              </a:rPr>
              <a:t>Collaboration</a:t>
            </a:r>
            <a:r>
              <a:rPr lang="en-US" sz="4800" dirty="0">
                <a:solidFill>
                  <a:schemeClr val="bg1"/>
                </a:solidFill>
              </a:rPr>
              <a:t>: We will work in partnership with a wide array of individuals and organizations to broaden and enhance our ability to serve and advocate for all children and families. </a:t>
            </a:r>
          </a:p>
          <a:p>
            <a:pPr marL="214303" indent="-214303" defTabSz="685766"/>
            <a:endParaRPr lang="en-US" sz="4800" dirty="0">
              <a:solidFill>
                <a:schemeClr val="bg1"/>
              </a:solidFill>
            </a:endParaRPr>
          </a:p>
          <a:p>
            <a:pPr marL="214303" indent="-214303" defTabSz="685766"/>
            <a:r>
              <a:rPr lang="en-US" sz="4800" b="1" dirty="0">
                <a:solidFill>
                  <a:schemeClr val="bg1"/>
                </a:solidFill>
              </a:rPr>
              <a:t>Commitment</a:t>
            </a:r>
            <a:r>
              <a:rPr lang="en-US" sz="4800" dirty="0">
                <a:solidFill>
                  <a:schemeClr val="bg1"/>
                </a:solidFill>
              </a:rPr>
              <a:t>: We are dedicated to children’s educational success, health, and well-being through strong family and community engagement, while remaining accountable to the principles upon which our association was founded. </a:t>
            </a:r>
          </a:p>
          <a:p>
            <a:pPr marL="214303" indent="-214303" defTabSz="685766"/>
            <a:endParaRPr lang="en-US" sz="4800" dirty="0">
              <a:solidFill>
                <a:schemeClr val="bg1"/>
              </a:solidFill>
            </a:endParaRPr>
          </a:p>
          <a:p>
            <a:pPr marL="214303" indent="-214303" defTabSz="685766"/>
            <a:r>
              <a:rPr lang="en-US" sz="4800" b="1" dirty="0">
                <a:solidFill>
                  <a:schemeClr val="bg1"/>
                </a:solidFill>
              </a:rPr>
              <a:t>Diversity</a:t>
            </a:r>
            <a:r>
              <a:rPr lang="en-US" sz="4800" dirty="0">
                <a:solidFill>
                  <a:schemeClr val="bg1"/>
                </a:solidFill>
              </a:rPr>
              <a:t>: We acknowledge the potential of everyone without regard, including but not limited to: age, culture, economic status, educational background, ethnicity, gender, geographic location, legal status, marital status, mental ability, national origin, organizational position, parental status, physical ability, political philosophy, race, religion, sexual orientation, and work experience. </a:t>
            </a:r>
          </a:p>
          <a:p>
            <a:pPr marL="214303" indent="-214303" defTabSz="685766"/>
            <a:endParaRPr lang="en-US" sz="4800" dirty="0">
              <a:solidFill>
                <a:schemeClr val="bg1"/>
              </a:solidFill>
            </a:endParaRPr>
          </a:p>
          <a:p>
            <a:pPr marL="214303" indent="-214303" defTabSz="685766"/>
            <a:r>
              <a:rPr lang="en-US" sz="4800" b="1" dirty="0">
                <a:solidFill>
                  <a:schemeClr val="bg1"/>
                </a:solidFill>
              </a:rPr>
              <a:t>Respect</a:t>
            </a:r>
            <a:r>
              <a:rPr lang="en-US" sz="4800" dirty="0">
                <a:solidFill>
                  <a:schemeClr val="bg1"/>
                </a:solidFill>
              </a:rPr>
              <a:t>: We value the individual contributions of members, employees, volunteers, and partners as we work collaboratively to achieve our association’s goals. </a:t>
            </a:r>
          </a:p>
          <a:p>
            <a:pPr marL="214303" indent="-214303" defTabSz="685766"/>
            <a:endParaRPr lang="en-US" sz="4800" dirty="0">
              <a:solidFill>
                <a:schemeClr val="bg1"/>
              </a:solidFill>
            </a:endParaRPr>
          </a:p>
          <a:p>
            <a:pPr marL="214303" indent="-214303" defTabSz="685766"/>
            <a:r>
              <a:rPr lang="en-US" sz="4800" b="1" dirty="0">
                <a:solidFill>
                  <a:schemeClr val="bg1"/>
                </a:solidFill>
              </a:rPr>
              <a:t>Accountability</a:t>
            </a:r>
            <a:r>
              <a:rPr lang="en-US" sz="4800" dirty="0">
                <a:solidFill>
                  <a:schemeClr val="bg1"/>
                </a:solidFill>
              </a:rPr>
              <a:t>: All members, employees, volunteers, and partners have a shared responsibility to align their efforts toward the achievement of our association’s strategic initiatives.</a:t>
            </a:r>
          </a:p>
        </p:txBody>
      </p:sp>
    </p:spTree>
    <p:extLst>
      <p:ext uri="{BB962C8B-B14F-4D97-AF65-F5344CB8AC3E}">
        <p14:creationId xmlns:p14="http://schemas.microsoft.com/office/powerpoint/2010/main" val="74438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1ED195DF-D480-D545-BFEC-4B64E0F20C2B}"/>
              </a:ext>
            </a:extLst>
          </p:cNvPr>
          <p:cNvSpPr txBox="1">
            <a:spLocks noChangeArrowheads="1"/>
          </p:cNvSpPr>
          <p:nvPr/>
        </p:nvSpPr>
        <p:spPr bwMode="auto">
          <a:xfrm>
            <a:off x="2933631" y="337849"/>
            <a:ext cx="7612449" cy="64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Know Why You Care About PTA</a:t>
            </a:r>
          </a:p>
        </p:txBody>
      </p:sp>
      <p:sp>
        <p:nvSpPr>
          <p:cNvPr id="4" name="Content Placeholder 2">
            <a:extLst>
              <a:ext uri="{FF2B5EF4-FFF2-40B4-BE49-F238E27FC236}">
                <a16:creationId xmlns:a16="http://schemas.microsoft.com/office/drawing/2014/main" id="{AE7C89B2-BBCD-7645-93E5-99FE70AA0669}"/>
              </a:ext>
            </a:extLst>
          </p:cNvPr>
          <p:cNvSpPr txBox="1">
            <a:spLocks noChangeArrowheads="1"/>
          </p:cNvSpPr>
          <p:nvPr/>
        </p:nvSpPr>
        <p:spPr bwMode="auto">
          <a:xfrm>
            <a:off x="5160153" y="1865376"/>
            <a:ext cx="5603875" cy="32600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UnicodeMS" panose="020B0604020202020204" pitchFamily="34" charset="-128"/>
              <a:buNone/>
            </a:pPr>
            <a:r>
              <a:rPr lang="en-US" altLang="en-US" sz="5400" dirty="0">
                <a:solidFill>
                  <a:schemeClr val="bg1"/>
                </a:solidFill>
              </a:rPr>
              <a:t>Develop Your Own Value Message</a:t>
            </a:r>
          </a:p>
          <a:p>
            <a:pPr marL="0" indent="0" algn="ctr">
              <a:buFont typeface="ArialUnicodeMS" panose="020B0604020202020204" pitchFamily="34" charset="-128"/>
              <a:buNone/>
            </a:pPr>
            <a:endParaRPr lang="en-US" altLang="en-US" sz="5400" dirty="0">
              <a:solidFill>
                <a:schemeClr val="bg1"/>
              </a:solidFill>
            </a:endParaRPr>
          </a:p>
          <a:p>
            <a:pPr marL="0" indent="0" algn="ctr">
              <a:buFont typeface="ArialUnicodeMS" panose="020B0604020202020204" pitchFamily="34" charset="-128"/>
              <a:buNone/>
            </a:pPr>
            <a:r>
              <a:rPr lang="en-US" altLang="en-US" sz="4800" dirty="0">
                <a:solidFill>
                  <a:schemeClr val="bg1"/>
                </a:solidFill>
              </a:rPr>
              <a:t>Share your why</a:t>
            </a:r>
          </a:p>
        </p:txBody>
      </p:sp>
      <p:pic>
        <p:nvPicPr>
          <p:cNvPr id="5" name="Picture 4" descr="A group of children in a classroom&#10;&#10;Description automatically generated">
            <a:extLst>
              <a:ext uri="{FF2B5EF4-FFF2-40B4-BE49-F238E27FC236}">
                <a16:creationId xmlns:a16="http://schemas.microsoft.com/office/drawing/2014/main" id="{C8826488-2952-547D-9D3F-5FC94CB99FD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03201" y="1865376"/>
            <a:ext cx="4851400" cy="3074923"/>
          </a:xfrm>
          <a:prstGeom prst="rect">
            <a:avLst/>
          </a:prstGeom>
        </p:spPr>
      </p:pic>
    </p:spTree>
    <p:extLst>
      <p:ext uri="{BB962C8B-B14F-4D97-AF65-F5344CB8AC3E}">
        <p14:creationId xmlns:p14="http://schemas.microsoft.com/office/powerpoint/2010/main" val="2728129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Rectangle 1">
            <a:extLst>
              <a:ext uri="{FF2B5EF4-FFF2-40B4-BE49-F238E27FC236}">
                <a16:creationId xmlns:a16="http://schemas.microsoft.com/office/drawing/2014/main" id="{D1D9AF39-5398-B64C-AF95-598F64A6D2AE}"/>
              </a:ext>
            </a:extLst>
          </p:cNvPr>
          <p:cNvSpPr>
            <a:spLocks noChangeArrowheads="1"/>
          </p:cNvSpPr>
          <p:nvPr/>
        </p:nvSpPr>
        <p:spPr bwMode="auto">
          <a:xfrm>
            <a:off x="5529634" y="2850287"/>
            <a:ext cx="511299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spcAft>
                <a:spcPts val="1200"/>
              </a:spcAft>
              <a:buFont typeface="Arial" panose="020B0604020202020204" pitchFamily="34" charset="0"/>
              <a:buChar char="•"/>
            </a:pPr>
            <a:r>
              <a:rPr lang="en-US" altLang="en-US" sz="2400" dirty="0">
                <a:solidFill>
                  <a:schemeClr val="bg1"/>
                </a:solidFill>
              </a:rPr>
              <a:t>Design a plan to increase your PTA membership.</a:t>
            </a:r>
          </a:p>
          <a:p>
            <a:pPr>
              <a:spcAft>
                <a:spcPts val="1200"/>
              </a:spcAft>
              <a:buFont typeface="Arial" panose="020B0604020202020204" pitchFamily="34" charset="0"/>
              <a:buChar char="•"/>
            </a:pPr>
            <a:r>
              <a:rPr lang="en-US" altLang="en-US" sz="2400" dirty="0">
                <a:solidFill>
                  <a:schemeClr val="bg1"/>
                </a:solidFill>
              </a:rPr>
              <a:t>Explore the tools available to help you.</a:t>
            </a:r>
          </a:p>
          <a:p>
            <a:pPr>
              <a:spcAft>
                <a:spcPts val="1200"/>
              </a:spcAft>
              <a:buFont typeface="Arial" panose="020B0604020202020204" pitchFamily="34" charset="0"/>
              <a:buChar char="•"/>
            </a:pPr>
            <a:r>
              <a:rPr lang="en-US" altLang="en-US" sz="2400" dirty="0">
                <a:solidFill>
                  <a:schemeClr val="bg1"/>
                </a:solidFill>
              </a:rPr>
              <a:t>Share best practices.</a:t>
            </a:r>
          </a:p>
        </p:txBody>
      </p:sp>
      <p:sp>
        <p:nvSpPr>
          <p:cNvPr id="4" name="Title 9">
            <a:extLst>
              <a:ext uri="{FF2B5EF4-FFF2-40B4-BE49-F238E27FC236}">
                <a16:creationId xmlns:a16="http://schemas.microsoft.com/office/drawing/2014/main" id="{23380B4D-8799-AA44-BC0F-4837D70EF79D}"/>
              </a:ext>
            </a:extLst>
          </p:cNvPr>
          <p:cNvSpPr txBox="1">
            <a:spLocks noChangeArrowheads="1"/>
          </p:cNvSpPr>
          <p:nvPr/>
        </p:nvSpPr>
        <p:spPr bwMode="auto">
          <a:xfrm>
            <a:off x="5447057" y="1738588"/>
            <a:ext cx="4824413" cy="15997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rgbClr val="FCB812"/>
                </a:solidFill>
              </a:rPr>
              <a:t>Learning Objectives</a:t>
            </a:r>
            <a:br>
              <a:rPr lang="en-US" altLang="en-US" dirty="0">
                <a:solidFill>
                  <a:schemeClr val="bg1"/>
                </a:solidFill>
              </a:rPr>
            </a:br>
            <a:endParaRPr lang="en-US" altLang="en-US" dirty="0">
              <a:solidFill>
                <a:schemeClr val="bg1"/>
              </a:solidFill>
            </a:endParaRPr>
          </a:p>
        </p:txBody>
      </p:sp>
      <p:pic>
        <p:nvPicPr>
          <p:cNvPr id="5" name="Picture 4">
            <a:extLst>
              <a:ext uri="{FF2B5EF4-FFF2-40B4-BE49-F238E27FC236}">
                <a16:creationId xmlns:a16="http://schemas.microsoft.com/office/drawing/2014/main" id="{43E9412B-F32C-E548-A565-935AFD9D49A4}"/>
              </a:ext>
            </a:extLst>
          </p:cNvPr>
          <p:cNvPicPr>
            <a:picLocks noChangeAspect="1"/>
          </p:cNvPicPr>
          <p:nvPr/>
        </p:nvPicPr>
        <p:blipFill>
          <a:blip r:embed="rId4"/>
          <a:stretch>
            <a:fillRect/>
          </a:stretch>
        </p:blipFill>
        <p:spPr>
          <a:xfrm>
            <a:off x="691298" y="509924"/>
            <a:ext cx="4467179" cy="5791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2272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pic>
        <p:nvPicPr>
          <p:cNvPr id="5" name="Picture 4" descr="A large building&#10;&#10;Description automatically generated">
            <a:extLst>
              <a:ext uri="{FF2B5EF4-FFF2-40B4-BE49-F238E27FC236}">
                <a16:creationId xmlns:a16="http://schemas.microsoft.com/office/drawing/2014/main" id="{C9B7B345-85D3-FF41-9EFC-5A93C582AC4B}"/>
              </a:ext>
            </a:extLst>
          </p:cNvPr>
          <p:cNvPicPr>
            <a:picLocks noChangeAspect="1"/>
          </p:cNvPicPr>
          <p:nvPr/>
        </p:nvPicPr>
        <p:blipFill>
          <a:blip r:embed="rId4">
            <a:alphaModFix amt="41000"/>
            <a:extLst>
              <a:ext uri="{837473B0-CC2E-450A-ABE3-18F120FF3D39}">
                <a1611:picAttrSrcUrl xmlns:a1611="http://schemas.microsoft.com/office/drawing/2016/11/main" r:id="rId5"/>
              </a:ext>
            </a:extLst>
          </a:blip>
          <a:stretch>
            <a:fillRect/>
          </a:stretch>
        </p:blipFill>
        <p:spPr>
          <a:xfrm>
            <a:off x="701040" y="129413"/>
            <a:ext cx="10292697" cy="6599174"/>
          </a:xfrm>
          <a:prstGeom prst="rect">
            <a:avLst/>
          </a:prstGeom>
          <a:effectLst>
            <a:softEdge rad="292100"/>
          </a:effectLst>
        </p:spPr>
      </p:pic>
      <p:sp>
        <p:nvSpPr>
          <p:cNvPr id="3" name="Title 3">
            <a:extLst>
              <a:ext uri="{FF2B5EF4-FFF2-40B4-BE49-F238E27FC236}">
                <a16:creationId xmlns:a16="http://schemas.microsoft.com/office/drawing/2014/main" id="{1ED195DF-D480-D545-BFEC-4B64E0F20C2B}"/>
              </a:ext>
            </a:extLst>
          </p:cNvPr>
          <p:cNvSpPr txBox="1">
            <a:spLocks noChangeArrowheads="1"/>
          </p:cNvSpPr>
          <p:nvPr/>
        </p:nvSpPr>
        <p:spPr bwMode="auto">
          <a:xfrm>
            <a:off x="2133070" y="365657"/>
            <a:ext cx="8590193" cy="64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Importance of PTA Membership</a:t>
            </a:r>
          </a:p>
        </p:txBody>
      </p:sp>
      <p:sp>
        <p:nvSpPr>
          <p:cNvPr id="8" name="TextBox 7">
            <a:extLst>
              <a:ext uri="{FF2B5EF4-FFF2-40B4-BE49-F238E27FC236}">
                <a16:creationId xmlns:a16="http://schemas.microsoft.com/office/drawing/2014/main" id="{A9ED4995-0876-8741-9F8A-7FBEC7018B71}"/>
              </a:ext>
            </a:extLst>
          </p:cNvPr>
          <p:cNvSpPr txBox="1"/>
          <p:nvPr/>
        </p:nvSpPr>
        <p:spPr>
          <a:xfrm>
            <a:off x="5299705" y="8372959"/>
            <a:ext cx="3466454" cy="230832"/>
          </a:xfrm>
          <a:prstGeom prst="rect">
            <a:avLst/>
          </a:prstGeom>
          <a:noFill/>
        </p:spPr>
        <p:txBody>
          <a:bodyPr wrap="square" rtlCol="0">
            <a:spAutoFit/>
          </a:bodyPr>
          <a:lstStyle/>
          <a:p>
            <a:r>
              <a:rPr lang="en-US" sz="900">
                <a:hlinkClick r:id="rId5" tooltip="https://commons.wikimedia.org/wiki/File:The_U.S._Capitol_Building,_Washington,_D.C.jpg"/>
              </a:rPr>
              <a:t>This Photo</a:t>
            </a:r>
            <a:r>
              <a:rPr lang="en-US" sz="900"/>
              <a:t> by Unknown Author is licensed under </a:t>
            </a:r>
            <a:r>
              <a:rPr lang="en-US" sz="900">
                <a:hlinkClick r:id="rId6" tooltip="https://creativecommons.org/licenses/by-sa/3.0/"/>
              </a:rPr>
              <a:t>CC BY-SA</a:t>
            </a:r>
            <a:endParaRPr lang="en-US" sz="900"/>
          </a:p>
        </p:txBody>
      </p:sp>
      <p:sp>
        <p:nvSpPr>
          <p:cNvPr id="9" name="Rectangle 8">
            <a:extLst>
              <a:ext uri="{FF2B5EF4-FFF2-40B4-BE49-F238E27FC236}">
                <a16:creationId xmlns:a16="http://schemas.microsoft.com/office/drawing/2014/main" id="{F0212DE1-675D-C74E-A731-DE788D23B05F}"/>
              </a:ext>
            </a:extLst>
          </p:cNvPr>
          <p:cNvSpPr/>
          <p:nvPr/>
        </p:nvSpPr>
        <p:spPr>
          <a:xfrm>
            <a:off x="1391854" y="1905153"/>
            <a:ext cx="3555782" cy="646331"/>
          </a:xfrm>
          <a:prstGeom prst="rect">
            <a:avLst/>
          </a:prstGeom>
        </p:spPr>
        <p:txBody>
          <a:bodyPr wrap="none">
            <a:spAutoFit/>
          </a:bodyPr>
          <a:lstStyle/>
          <a:p>
            <a:r>
              <a:rPr lang="en-US" altLang="en-US" sz="3600" b="1" dirty="0">
                <a:solidFill>
                  <a:schemeClr val="bg1"/>
                </a:solidFill>
              </a:rPr>
              <a:t>PTA Membership </a:t>
            </a:r>
            <a:endParaRPr lang="en-US" sz="3600" dirty="0"/>
          </a:p>
        </p:txBody>
      </p:sp>
      <p:sp>
        <p:nvSpPr>
          <p:cNvPr id="10" name="Rectangle 9">
            <a:extLst>
              <a:ext uri="{FF2B5EF4-FFF2-40B4-BE49-F238E27FC236}">
                <a16:creationId xmlns:a16="http://schemas.microsoft.com/office/drawing/2014/main" id="{3E0E6D36-DD1A-2F40-AAC0-CEE9FFDDFB83}"/>
              </a:ext>
            </a:extLst>
          </p:cNvPr>
          <p:cNvSpPr/>
          <p:nvPr/>
        </p:nvSpPr>
        <p:spPr>
          <a:xfrm>
            <a:off x="4257597" y="3168412"/>
            <a:ext cx="1561646" cy="723275"/>
          </a:xfrm>
          <a:prstGeom prst="rect">
            <a:avLst/>
          </a:prstGeom>
        </p:spPr>
        <p:txBody>
          <a:bodyPr wrap="none">
            <a:spAutoFit/>
          </a:bodyPr>
          <a:lstStyle/>
          <a:p>
            <a:r>
              <a:rPr lang="en-US" altLang="en-US" sz="4100" b="1" dirty="0">
                <a:solidFill>
                  <a:srgbClr val="FFC000"/>
                </a:solidFill>
                <a:latin typeface="+mj-lt"/>
                <a:ea typeface="+mj-ea"/>
                <a:cs typeface="+mj-cs"/>
              </a:rPr>
              <a:t>equals</a:t>
            </a:r>
            <a:endParaRPr lang="en-US" sz="4100" b="1" dirty="0">
              <a:solidFill>
                <a:srgbClr val="FFC000"/>
              </a:solidFill>
              <a:latin typeface="+mj-lt"/>
              <a:ea typeface="+mj-ea"/>
              <a:cs typeface="+mj-cs"/>
            </a:endParaRPr>
          </a:p>
        </p:txBody>
      </p:sp>
      <p:sp>
        <p:nvSpPr>
          <p:cNvPr id="12" name="Rectangle 11">
            <a:extLst>
              <a:ext uri="{FF2B5EF4-FFF2-40B4-BE49-F238E27FC236}">
                <a16:creationId xmlns:a16="http://schemas.microsoft.com/office/drawing/2014/main" id="{623A3230-8B53-8D4E-A6C4-B4B4E4283CF0}"/>
              </a:ext>
            </a:extLst>
          </p:cNvPr>
          <p:cNvSpPr/>
          <p:nvPr/>
        </p:nvSpPr>
        <p:spPr>
          <a:xfrm>
            <a:off x="6361043" y="4055751"/>
            <a:ext cx="4362220" cy="646331"/>
          </a:xfrm>
          <a:prstGeom prst="rect">
            <a:avLst/>
          </a:prstGeom>
        </p:spPr>
        <p:txBody>
          <a:bodyPr wrap="none">
            <a:spAutoFit/>
          </a:bodyPr>
          <a:lstStyle/>
          <a:p>
            <a:r>
              <a:rPr lang="en-US" altLang="en-US" sz="3600" b="1" dirty="0">
                <a:solidFill>
                  <a:schemeClr val="bg1"/>
                </a:solidFill>
              </a:rPr>
              <a:t>Influence in Advocacy</a:t>
            </a:r>
            <a:endParaRPr lang="en-US" sz="3600" dirty="0"/>
          </a:p>
        </p:txBody>
      </p:sp>
    </p:spTree>
    <p:extLst>
      <p:ext uri="{BB962C8B-B14F-4D97-AF65-F5344CB8AC3E}">
        <p14:creationId xmlns:p14="http://schemas.microsoft.com/office/powerpoint/2010/main" val="101556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DE1ECE20-65E1-194D-B22B-32B618C3C85B}"/>
              </a:ext>
            </a:extLst>
          </p:cNvPr>
          <p:cNvSpPr txBox="1">
            <a:spLocks noChangeArrowheads="1"/>
          </p:cNvSpPr>
          <p:nvPr/>
        </p:nvSpPr>
        <p:spPr bwMode="auto">
          <a:xfrm>
            <a:off x="5785002" y="843349"/>
            <a:ext cx="5045281" cy="1919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Who is on Your Membership Team?</a:t>
            </a:r>
          </a:p>
        </p:txBody>
      </p:sp>
      <p:sp>
        <p:nvSpPr>
          <p:cNvPr id="4" name="Content Placeholder 2">
            <a:extLst>
              <a:ext uri="{FF2B5EF4-FFF2-40B4-BE49-F238E27FC236}">
                <a16:creationId xmlns:a16="http://schemas.microsoft.com/office/drawing/2014/main" id="{79FD6698-F391-8749-B308-F6EA5FC3FAA0}"/>
              </a:ext>
            </a:extLst>
          </p:cNvPr>
          <p:cNvSpPr txBox="1">
            <a:spLocks noChangeArrowheads="1"/>
          </p:cNvSpPr>
          <p:nvPr/>
        </p:nvSpPr>
        <p:spPr bwMode="auto">
          <a:xfrm>
            <a:off x="5351049" y="2762636"/>
            <a:ext cx="5199297" cy="2182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Font typeface="ArialUnicodeMS" panose="020B0604020202020204" pitchFamily="34" charset="-128"/>
              <a:buNone/>
            </a:pPr>
            <a:r>
              <a:rPr lang="en-US" altLang="en-US" dirty="0">
                <a:solidFill>
                  <a:schemeClr val="bg1"/>
                </a:solidFill>
              </a:rPr>
              <a:t>Every PTA/PTSA Board Member </a:t>
            </a:r>
          </a:p>
          <a:p>
            <a:pPr marL="0" indent="0" algn="ctr">
              <a:spcBef>
                <a:spcPct val="0"/>
              </a:spcBef>
              <a:buFont typeface="ArialUnicodeMS" panose="020B0604020202020204" pitchFamily="34" charset="-128"/>
              <a:buNone/>
            </a:pPr>
            <a:r>
              <a:rPr lang="en-US" altLang="en-US" dirty="0">
                <a:solidFill>
                  <a:schemeClr val="bg1"/>
                </a:solidFill>
              </a:rPr>
              <a:t>is part of your Membership </a:t>
            </a:r>
          </a:p>
          <a:p>
            <a:pPr marL="0" indent="0" algn="ctr">
              <a:spcBef>
                <a:spcPct val="0"/>
              </a:spcBef>
              <a:buFont typeface="ArialUnicodeMS" panose="020B0604020202020204" pitchFamily="34" charset="-128"/>
              <a:buNone/>
            </a:pPr>
            <a:r>
              <a:rPr lang="en-US" altLang="en-US" dirty="0">
                <a:solidFill>
                  <a:schemeClr val="bg1"/>
                </a:solidFill>
              </a:rPr>
              <a:t>Planning &amp; Recruitment Team</a:t>
            </a:r>
          </a:p>
        </p:txBody>
      </p:sp>
      <p:sp>
        <p:nvSpPr>
          <p:cNvPr id="9" name="AutoShape 8" descr="data:image/jpg;base64,%20/9j/4AAQSkZJRgABAQEAYABgAAD/2wBDAAUDBAQEAwUEBAQFBQUGBwwIBwcHBw8LCwkMEQ8SEhEPERETFhwXExQaFRERGCEYGh0dHx8fExciJCIeJBweHx7/2wBDAQUFBQcGBw4ICA4eFBEUHh4eHh4eHh4eHh4eHh4eHh4eHh4eHh4eHh4eHh4eHh4eHh4eHh4eHh4eHh4eHh4eHh7/wAARCAK2Ah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ooor7U+JCiiigAooooAKKKKACiiigAooooAKKKKACiiigAooooAKKKKACiiigAooooAKKKKACiiigAooooAKKKKACiiigAooooAKKKKACiiigAooooAKKKKACiiigAooooAKKKKACiiigAooooAKKKKACiiigAooooAKKKKACiiigAooooAKKKKACiiigAoop0aNJIsaDLMQoHqTSbsA2iul/4QPxX/ANAlv+/qf40f8IH4r/6BLf8Af1P8a4v7UwX/AD+j/wCBL/MDmqK6X/hA/Ff/AECW/wC/qf40f8IH4r/6BLf9/U/xpf2pgv8An9H/AMCX+YHNUV0v/CB+K/8AoEt/39T/ABo/4QPxX/0CW/7+p/jR/amC/wCf0f8AwJf5gc1RXS/8IH4r/wCgS3/f1P8AGj/hA/Ff/QJb/v6n+NH9qYL/AJ/R/wDAl/mBzVFdL/wgfiv/AKBLf9/U/wAaP+ED8V/9Alv+/qf40f2pgv8An9H/AMCX+YHNUV0v/CB+K/8AoEt/39T/ABo/4QPxX/0CW/7+p/jR/amC/wCf0f8AwJf5gc1RXS/8IH4r/wCgS3/f1P8AGj/hA/Ff/QJb/v6n+NH9qYL/AJ/R/wDAl/mBzVFdL/wgfiv/AKBLf9/U/wAaP+ED8V/9Alv+/qf40f2pgv8An9H/AMCX+YHNUV0v/CB+K/8AoEt/39T/ABo/4QPxX/0CW/7+p/jR/amC/wCf0f8AwJf5gc1RWzrHhfXdItPteo2DQQbgm8up5PQcH2rHUFmCjkk4FdVKvTrR5qck15O4CUVpf2Fqv/Pqf++hR/YWq/8APqf++hWhj9Yo/wA6+8zaK0v7C1X/AJ9T/wB9Cj+wtV/59T/30KYfWKP86+9GbRWl/YWq/wDPqf8AvoUf2Fqv/Pqf++hQH1ij/OvvRm0Vpf2Fqv8Az6n/AL6FH9har/z6n/voUB9Yo/zr70ZtFaX9har/AM+p/wC+hR/YWq/8+p/76FAfWKP86+9GbRWl/YWq/wDPqf8AvoUf2Fqv/Pqf++hQH1ij/OvvRm0Vpf2Fqv8Az6n/AL6FH9har/z6n/voUB9Yo/zr70ZtFaX9har/AM+p/wC+hR/YWq/8+p/76FAfWKP86+9GbRWl/YWq/wDPqf8AvoUf2Fqv/Pqf++hQH1ij/OvvRm0Vcu9LvrSHzriAomQM7geap0GkZxmrxdwoqZLWZlDKnB6c0v2S4/55/qKnmXc7o5fi5JNUpW9GQUVP9kuP+ef6ij7Jcf8APP8AUUc0e4/7Nxn/AD6l9zIKKn+yXH/PP9RR9kuP+ef6ijmj3D+zcZ/z6l9zIKKn+yXH/PP9RR9kuP8Ann+oo5o9w/s3Gf8APqX3Mgoqf7Jcf88/1FH2S4/55/qKOaPcP7Nxn/PqX3Mgoqf7Jcf88/1FH2S4/wCef6ijnj3D+zcZ/wA+pfcyCip/slx/zz/UUfZLj/nn+oo549w/s3Gf8+pfcyCip/slx/zz/UUfZLj/AJ5/qKOaPcP7Nxn/AD6l9zIKKn+yXH/PP9RR9kuP+ef6ijnj3D+zcZ/z6l9zIKKna1nUElOAMnkVBTTT2Oeth6tFpVIteqsFFFFMyCiiigAooooAKn07/kI2v/XZP/QhUFT6d/yEbX/rsn/oQqKnwMD6WPU0UHrRX4QSFFFFABUtpby3V1HbQgGSQ7VBOOairS8L/wDIw2P/AF1FXCPNJIqC5pJCpoOpu10qQKzWpxKA4yDjPHrxUNnpl5dWkl3Cq+TG4RmZwME4/wARXaQ3LWcviG6VdzRSq2D3+UVFqKWbeFNQvLA4iusSlf7rZAI/MV2vCw79zteFhvfuchdaXfW2oR2E0WJ5MbFDAg56c1bi8N6tLNLCkMZeEgOPNHBIyK6rTGttQs7HXZ2G+zhcSfUD/wDWfxqp4UnkvdP1e4eBrh5Zt3lBtpbI6Z7URw0OZK++3pYFhqfMl329LHODw/qpvzYi3HnBA7fOMBT0yakPhrWBdfZ/ITeU3j94MEZx1rb086ha6verHo7+TJEhe2MwLheRkHPPfiqPjC0jsBZy2slxB5qnMDSEmPp054qHQgoOVnp/XYl0IKDlZ6f12KVz4Z1e3t5J5YEEcalmIkB4FY9dT4/kkW5slWRwrW/IDHB5rlqxrwjCfLEwrwjCfLEKKKKwMQooooA4r4zf8iaP+vqP+TV41B/r4/8AeH869l+M/wDyJo/6+o/5NXjUH+vj/wB4fzr9S4R/5F3/AG8/0G9j0iiiivpj4phRRRQIKKKKACr6aTfPoz6usa/ZEfYzbxkHI7de4qhXoVpbPpXw8C6pCYla+jk2MQdyF1P8gazqT5bHXhaCquXNslc5yy8H+ILu0F1FZbUYZUO4VmHsDVOx0HVLy6ubWG22zWq7pkkYKVH413HijTfEOoeJLS+0mdmsiqGKSOXCR+pIzzmtGKe3n8X6v9nZWaPTlSVl7uCf5DFYe3la/wDSPR/s6lzcuq1t66dDzW60TUrXSYdVlg/0SbGxwwPXpkdqZqOlXun2lrc3UarFdLvhIYHIwPy6ivQYdRtLPwroNnqUatZX0BhmJ/h4GDWV8ULZbPTdFtEYukKOise4AXBqoVpOSTRjWwNOFOU4vZL73Y4Siiiuk8kKKKKACiiigDH8Yf8AIGP/AF0WuMrs/GH/ACBj/wBdFrjKaPpcq/gfM2LT/j2j/wB2paitP+PaP/dqWuOW7P3XBf7tT/wr8goooqTpNPw/oWp69PJDpkAlaJQz7nCgAnHU0zTNF1HUtWfS7WEG7TduR2C429eTXovgqGDw/wCDYLq61G30251GZZg84+9GpHyge65/76q7BpiWvxWt9TtwDa6jaSSqy9C2Bn8+D+NYOs7s43iXeX4fI861jwh4g0m3NzeWBWAfekRw6r7nHQe9VdZ0HVNIube3vYFWS5UNDscOHyccEV6RoVnqmjx+IrzxBI0elyrJ5Uc0u7dknoM8ZBxj3p3g1bXxL4e0a9vHHnaLMQ5PcKvGf/HT/wABpe1a1F9Ykld6o4FvB/iAasNLWzD3PliRgsgKopOAWPQdKi8QeF9b0KJZtQtNsLHAkRgyg+hI6V3mi6nP4j0jxMulTiLVJ590Q3bWMQACgHtwCPYmq1ta6hovw41eLxMzATnbbQSyb2z7cnvz+GaftJX1H7eaetvQ5PRvBniHVrNbu0sgIGGUaVwm8ewNZ1touo3GuHRYoM3quyFNwwCvXnp2r0Px1p2t65Bpd34bd5tO+zgLHBKE2t6nkdsD2xUHgTS5tJ/trWtauo7W5jJtVuJm3BZD95s9+do/OhVXa4/bvlcrr0OQt/CWuz6xcaTHap9rt0EkimQAbTjBB6HrVm88CeJLS0lup7SIRQoXcidTgDrXQ/E23+0aRp3iPT70T4UW1xcW7EB8dDx75/MVD8Xppk1HSEWaRVazG5QxAb5u/rQqknYI1ZycbW1/QxbjwH4mgtZLqS0hEUaGRiJ1OABk/pXMV7N8QrW4ubNxb6DPdv8AZDi7S42CHr1XPPHP414zV0puS1NMPVdRXYUUUVobjJv9S/8AumsWtqb/AFL/AO6axa6KOzPg+MP41L0f5hRRRW58eFFFFABRRRQAVPp3/IRtf+uyf+hCoKn07/kI2v8A12T/ANCFRU+BgfSx60UHrRX4QSFKFb+635UlVW8d+KrKU2dtHZtBCdibrck7R0yc810YeiqrabsepleWvHzlHmtZdrlvY/8Acb8qdH50ciyR+YjqchlyCKz2+JnjCPC/ZLAk9M27AfzqxbfErxq5/wCQfpRXHUowP866fqMV9v8AA9r/AFVl/wA/Pw/4JdNxekSAzXBEv+sG4/P9fWmrJdLC0CvOsTcsgJ2n8KR/if4tjKoLPRAxUnD7hn6c0g+K/jcD5dH0KUf7LP8A40/qcf5w/wBV5/8APz8P+COSW7SFoUedYm+8gJCn6inW819bgrbyXEQJyQhYZ/KsXxB8fvFGg23nahomiRg/dBMhZvoM1474u+O3j3xTduTqEthZE/LbWn7tcehxyfxJranlkpq8ZaGM+HuR2dXX0/4J78LrURN5wuLrzMbd+5s49M1FO9zPIZJ2mlf+8+Sa+fdD+IHinT2TVlvdQjS0lVhmRtjZyMMM4NexeH/jx4gmto4f7P0u8crkSOWRj7EA9RSnlzS1n/X3jXDrlp7X8P8AgnQzyXU5UzPNKVGAXJOBUex/7jflVc/GjxM5x/YOk+2JHqNvjF4oJIGg6T1/56vWX1FP7Zo+F5dan4f8Et7H/uN+VBVgOVI/Csy5+MnieFdz6HpC8gcysOtJp/xL1rxLdDSb7TdNt4ZAWLwykv8ALyMCpngeWDlzbHNieHvYUpVPabK+3/BNOiiivPPmzivjP/yJo/6+o/5NXjUH+vj/AN4fzr2X4z/8iaP+vqP+TV41B/r4/wDeH86/UuEf+Rd/28/0G9j0iiiivpj4phRRRQIKKKKACrFzfXl0iR3N1PMkYwiu5IX6VXoosNSa0Rat9R1C3gMEF9cxRHqiSkL+VR291c2xdre4lhLjDFHK7h7461DRSsiueWmpNLc3EsMcMs8skcfCIzkqv0Haie6ubhESe4llWMYQO5IUe2elQ0U7IXM+4UUUUEhRRRQAUUUUAY/jD/kDH/rotcZXZ+MP+QMf+ui1xlNH0uVfwPmbFp/x7R/7tS1Faf8AHtH/ALtS1xy3Z+64L/dqf+FfkFGDgcHB4HHWite3s9Z16Twto+jRTLLDeyMtz5LNFFJI6YZiARgbAawrVfZx5i8RW9jDmtcz7m6vLpES5uJ5lhG1RI5YRj0GelSR6tqSiJY9Sux5Q2xhZm+QdMDniuj1rwj460LxT4k0+9s7rW31nTn8+8srV2iklbEinhQAd64P1qe+8A+Irz4S+H/sXhmeLXrLUZlmQxCOdo2yyk5wSAQOtcbx8V0/E4P7RX8v4/8AAOTury/vG23V1dXBXnEjs2PwNFndX8MUkdnPcpHJxIsTMA31A613934X+JNj8RNc1/w/oUDrqtu0WbqaNQBKi7zjcPmDZ9uO9Tw/DfxB4X+Fb/8AFVQ6Dq3237VMVvGihaPaFEbOvVu/cc496X9oR7fiL+0kl8P4/wDAPNbeS4trlXt5JYZ1+6UJVh+XNS6hd6hePvv7i5nZB1mZm2j8elN1vx9qk3jiPxc9zpsmq2QjSKZYyIXdFwCR3zk8nH5VyniLxHqGva/PqGoalNNf6m3+kQsDtGThVABxjpgduKmWZJfZIeaq/wAH4/8AAOtstU1CxRkstQubdW6rFKVB/AUk1/fTQm2mvLmSMtvMTSEgt649a4zXfCWvaTqkVrILXc+GHk3IfaD03dwfatPTY/EdlcQyyxQoYHVo7hiSVbjlWHocc9qzWaxauo/j/wAAHmlnrT/H/gHQLcagtmbRZroWx+YxAtsPvjpS3c2o3To11Jdzsowhk3MQPQZr0j4VfFtLZIND8aaR9tt/Ils1uIJBJKYmfcykIcHkDGMEV7np/jjw14q1bw7eaPdKzRX8kEkUi7JFDwPj5T2yFrRZkm9I/iQ83a19n+P/AAD5NbVNfZCjX+plSMEGR8EelZ/kzAf6mQD/AHDX3hPa6s0kzRXERjYyLGu0AoDjBJxzjtx69aw/F9pqy+GtWmkkgZBYTb4wcA4gcZBx3ODg0RzHW3L+P/AKjmyvZQ/H/gHxRRSL90fSlr1D2hk3+pf/AHTWLW1N/qX/AN01i10UdmfB8YfxqXo/zCiiitz48KKKKACiiigAqfTv+Qja/wDXZP8A0IVBU+nf8hG1/wCuyf8AoQqKnwMD6WPWig9aK/CCQrzvVN82tXKtay7BcHL8gEbq9Erh9cvInurq32up3su4IeDnqK7cE2pOx9RwvFOtUv2/UtPaW6wskNuQxHBLVz2qNE07xKssezqRIR/WlW1aUlVv7zJQnqRn9axdTV7GUxeY7kANlsnP1r04wu9z7OdTlWxLab7ZpZVhFxFkY3NllbvgntVwarcRwO0VhgbSS28ADjrWPoC67qd41jpdkl25y4RVOQPU+gq14x0TxhpXhq8vNS0pba0WPa8m4fLuOB/F70pcsZqEmk30vqQqiceZHEavNdeKNZtoJHZlnk2gf3YxXvHgbwT4cgsoY20+GTgZZ13E/ia8M+Hkjz+KLNvK3RwxktyACS3AyeB0r6I8K+ILOST7N9lVWyFVo7hZVJ+q96nMXUSUY7I7cqhTd5yWrL3jDwxot1oM9gtlCsUiFSuwD6GvmvT3ufDPiSfT5Mt9lk3IG7p/9cV9Lar4jsRcDT5LK8mkJIJiUNt9yM5r51+MLRxeOY7qHJingIBxgnGeD71hlsp87jLZmuaQh7NSjuj2KKOWSBZE09cMoIwy81TLwszGa2s0dWIZGI3DFN8C2fi3VvB+mX9jZfaY5LfCFACW25B/i9qZrUWowr/pWniK4U7sSRY3EdqcatKUnGMk3to+25y+9ZOw9p7Dj5bI+xYVf0B7NtSj8lLYPtbGwjI4rlbuSYANJZpgn5iIfu1s+E7aWPXIpJYYx8jEOi8dKdWKVN69DgzKT+p1dPsv8jt6KKK8c/LjivjP/wAiaP8Ar6j/AJNXjUH+vj/3h/OvZfjP/wAiaP8Ar6j/AJNXjUH+vj/3h/Ov1LhH/kXf9vP9BvY9Iooor6Y+KYUUUUCPUvA/wX1bxV4WtNft9asbaG53YjkRiy7WK8kcdqg8f/CHUvB/h19audbsLuNZUj8uJWDZY4zzXrvwvXSW/Z2hXXZJItMNtcfanQncqea+SMc/lXjfxMh+G0VhY/8ACD6heXN0bj/SFmaQgJjj7wA615dKvVnWcb6J9v1Pq8XgMHQwcKnKuaUU9ZWd32j1K3xM+GmoeBdOsL281K1u1vXKKsSMCuFzzn61wlfU3xy0SPxJd+B9DmlMUV3fskjDqFEYLY98A1Jq154L8L+N9E+HyeDNPkg1GJczmJGKliVXIIJbJXkk96KWOl7NXV3q/kgxeQ0/rE+SXJBOKV7vVpHyrWp4T0dvEHiKz0ZLqG0a6fYJpvuJwTk/lX0JoXgHw7o/x0vNPXTbWfTbrRzeRW00YkWFvNCkAN9Dj0ziq+qax4Ol+Jen/D7TfCenosOpg3Nw0EZV/kZmUDGfvED8MVo8dzaQj0uc0MidO0q00ve5ba6u/wCvc8R+IHhaTwhrw0mTUbXUGMCzebbn5eSRj68frV/4X+Ar3x7e3trZahb2bWkayMZlJDAnHGK9nuPA/h3Ufj8bWTS7OPT7LR47r7IkapHJIXZQSo6jv+AzXW+B9d8O33jzxDoml+H4dOvNKCwyXEcaoJ0z0woGMHpmsqmPkqfurW17nbh8gpyxN6rShzNJa62Xc+SvEelyaJr9/pE0qSyWdw8DOgIVipxkZrPr6C8E2FvcfEnxjcP4GfxDOuqSqlzI8Yhg+Y/LiTjcepIycY4rrfEfhjS9e+Gmrz61oWgWmp20Ezo2llX8lkXco3gA59R05961eOUGoyXbt18jihkEq0JThK3xWVn0ffb8z5QooFFegfOhRRRQBj+MP+QMf+ui1xldn4w/5Ax/66LXGU0fS5V/A+ZsWn/HtH/u1LUVp/x7R/7tS1xy3Z+64L/dqf8AhX5BX0l+zfDdP8N2eGbYv2+Ycn2Svm2vp/8AZi/5Jgf+wjN/JK87MoqVG3mY5k7Ufmds9pcbcSTb8EEbsnkZ/wAaz5dNc/euGJ65PPPrXRzLVKZeteB7GLPA9ozDOnxoSzSkADqQOAB/9avkH4u+Jr/xV4kurmETxaPHMbW0ZwwjLKe56bj1+lfYuu2z3ek3lrCAZJYHRMnA3FSB+tfDGt61r39gR+FrmcCz026eT7MUGfMyQWPGSeSKPZqLXKhOV1qzAXfDC4lUywSsEZd2MH69vY1fsdItzHDeXDEW0Z+Ut95unyj15/nVTTrrdM0MsaeWwHmptxtx3B9ev6UlxdXUrIAP3aDEIHZTkbv/AK1WyEjorvXpGZYo483LAbU5YngYGB19K6HQPAmvaxIs+qXkkUJGTDnLEe/YcVH8NvDa2e3UrxQ1w/K5H3RXr2gXiwyLnG0du9eRiMW1Llp7dz1qGEXLzVNzl7H4V6RbyPPsBkYcMeoPrxjFbWl+GrzQVjvdJvJY54GLK6H5gD1Az+Fd7HdW0iqyQF1xziop5bdgVTap9xisFXqxd73NHRpy6Hd/Cbx4NcthpuqPDFqER2gAnMwA5bFdd41wfB2t/wDYOuP/AEW1fOOqyNDOl5Yym3vbdw8cicEEV7LoviiPxX8JdTv9yi5XTriO5jH8EgibNexg8T7Wye551bDOlNPofGi/dH0paRfuj6UtfYn1Iyb/AFL/AO6axa2pv9S/+6axa6KOzPg+MP41L0f5hRRRW58eFFFFABRRRQAVPp3/ACEbX/rsn/oQqCp9O/5CNr/12T/0IVFT4GB9LHrRQetFfhBIV5f4ovPI1S8XzQCJWPQ8c16hXnvia8uBe3SJbK4DsBlwM134D43ofTcM/wAWpr0/U5l2v5oTNP5vkoN+egArh9X1yS4uXIZ1j+6qA9v8a6vxZ/bDaGBa6VffZ3UeZciJjGBg8Zxg9D+VedOjiT94A0g4bj+lff5Jg1GDrTWr2PSzLENy9nF6dT2z4AeLNL021vNL+zCDVLxt63VxIEjZVHyxDvnJP5+1bf7SOuOvw/jsjsEl5cJvCPuUBcnAOORn+VeFpNm1MQl2KwB2j7uecZHYck+1UdY17VNRsIdNvLyS4t7MsYQ5ztyMYBPOOO9fMZvwxCrmccyjLrdp36bW/DQ9LA5ly4Z4drpoek/AHT7G/S7S/t0kjJUZb8/6169Bo2lWWrWttpSweZ54dnjjC4J5OcdzXkPwSHmaXPDC4WYSAnnqCox/I13Xh+DWNVv/ADLGARTwuYzGLpFfr1wcA9a4sXGTrS10PosC4KhG61Om1HwlpesX63VyuZ0YsdrFWB5G4YPTmvIP2h9Os7S00+S0LlraUje5yzDHc9+lel35v4b9bVobtLyMFncsGCqexZSQPpXkvx21uFbZdD3F7uYJI5AztXd3PbOKzwKqOtFX2KzB01Qk+56l+zj4ourDwRp8iWss0NldSI5TnCs2cY/4FUvjb4p6Q/j19MurVIdKlth9rbBXEueoxkg8dcA1xX7Nt1ayaXqWlXTbtlwlwq8jHy4zke4HHfpitn4z/D/+07CfXNGjYX0MRaSEA4mQHOR33DJ6+/tXn4SeE/tKrl+LVlNtxe1pPW6ffsefX9t9WhXo7xWvmkR3Oky69qVtb+GPHmimC+IFvbXcoSfJJ+Xgcnjvg9q7DS/h74s8NOmoa54is7i3C7RawxnLE8dTjp1/CvlOKSSGaOaKU288bh1deCGB7ehBr6U+FXj8+KfDRsNYu0k1q3wu5+HnQHhh6kDr+dfT5xhcTl2CjyRVRfC3ZKST66LW3V6dz5utiYYmlW5m4vlbSu7bbHV0UUV8kfCnFfGf/kTR/wBfUf8AJq8ag/18f+8P517L8Z/+RNH/AF9R/wAmrxqD/Xx/7w/nX6lwj/yLv+3n+g3sekUUUV9MfFMKKKKBHrGkfEy0tfg5L4I/sW+kuJLaWEXKkeXl2JBx14zXlqQzq4byJeDn7hr7F+CNklr8KtAjMagtbeYeP77Fu/1re1bX/DukXcVnqmradZXEq7kjnmVGYZxkZ7cV4qxypTlGEOr6n3M8hniqFKpWr2tFJabeW585fE74rnxAug3OkaXe6bdaRdfaElnwVJwABx9K3ofjloN5cWurah4G+0a5axlYp43U7c9drEbgOffGa99MWn6jZDMdtd2sygjKq6Op7+hFeY6T4V8N+BPi1castzZabpt/preTHPKEVJfMXeqZPTGDjtmsoV6E48rhqttfwOutgcfRqqoq6ak1duK0ts7bfkeY+G/ixewfEi98X65pNxcCezNpDb24wIU3BgMnr0OfUmuft/FqRfF8+ODpd4bY3rXP2cD58FSMZ6Z5r6usfEHhu+uktbLWNLuZ3zsiiuEdmwM8AHNavlx/3F/Kl9dhFv8Ad2urb9PuD+xK1WK/2i9pc3wrf7z5d1P4r3H/AAtWDxnpej3SW4s1tLi1mPMqZJPIHHJBHuK6u2+O2h2+rT3Vv4JuYnuEBuZU2CaRxwu4gcgDPWvXZvFHhOF3jm1/R0eMkOpuowVI6gjNZvw0hN5p154muY8Ta3cm5RWHKW4+SFf++AG/4EaUq1JxvKntpuy6eDxUKvLTxKbk3J+6nbu9/RHi3hD4uwaPc+Iob7w3eXWn6vfS3aKjYkQSDBRux4A5Bqew+LWgWPhTUfDOneCr3TrCeKSKAQyb2G9SCzlurZPvX0C+paOmprpbX1kt+wyLYyr5pGM/d69OatT+VFC8jKoCKWJ2+gqZYmk3d0/xZrDLMUo2jiFpdfAuu6vc+BOnHcUV3niHxD4XvfBH2CDTUGrtLvab7MFYNvJZt+ckH+uONvPB19BCTktVY/Oq9KNNpRlzaf0goooqzAx/GH/IGP8A10WuMrs/GH/IGP8A10WuMpo+lyr+B8zYtP8Aj2j/AN2paitP+PaP/dqWuOW7P3XBf7tT/wAK/IK+ov2Xx/xa8/8AYRn/AJJXy7X1J+y7/wAkub/sIz/ySuDMP4XzMMz/AIHzPSpF9qrSr7VedfaoJFrxD50zZlr4r+Py2tn8Ytd09bdYEuPKbhDjLIp3gfX+tfbksdeI/tPeCdA1LwzJ4svLgWN/pkTbHVVzc5xtjYnk89MdMmgD5J2srC3EJkcEghOrv/8AW4OK6Pw3os093G0ykksHl443eg/z1pNAtpYLFtWuLSaRZ1drcou8rGg+d8ZyOwNbPh7xJovlL5lxLbqTyxiYZ/4FjArjxMp8too6sLGF7yZ6Dptg5jCnCgDgVoov2Y4L/jmuWls2u4TPod6skg5PlXQkP8/5VHaarfrEYtUQxzI2ORjPvXkzpNK57FOpzOx3tjqzQgqHx+NR3+pSTZaNzg9ic4rnRfItmZm69uelVY/EWnxny7qdE6AAdTWSTlokatRhqzQnvptxJYj3Ndb8CNUZ7bxzZeYQs2kyyhN3BKo4Jx2+8K4ua40y/hY6bOrFBlkzzWp8Gr2SzuPFirF5jDRLv5OmflGOa7suuqyicmMtKCkjzZfuj6UtIv3RS1+gnrDJv9S/+6axa2pv9S/+6axa6KOzPg+MP41L0f5hRRRW58eFFFFABRRRQAVPp3/IRtf+uyf+hCoKn07/AJCNr/12T/0IVFT4GB9LHrRQetFfhBIVxmlLpya5rGr642bLTZi4hY8SsScZ9uOldnXl2tTfadP8ZWsSkOu/blM7j81dmFquleS8l97Sv8rn0/DCTrTT7HrPgDxpr3iTSIdUksLEabM7rHbEAnYG24J6cjnGK3vGHwz8L+NtMQXGiw2lxLbmRbyAAOsh7HnOeWxnIycntn5i/Z18c6hY+IbbwtMPNsLmQsj94Sev1B/nX2bp0+oXEXk29uttCE8uNpVIOQD2r06McxwePrKpP3L+56P/AIB9bKWHxGHg0ve6nwlrmkDS73VdLleM3FlIUjYOGzzyCeDkAY6dfrXJKiy6jJFFuMZXIyOe39a+yYv2f/Clxqct7q+qarfXc07SXGx1hRweSMKM46d8mtqH4K+AUtm02z0W3iQYn3sS0jNk8Fz82AB0zivoa+YQnBxWt/8AI8qnhnGSZ8lfDO8vtL8RM0auYvsyiRMdfmJGPz/WvZ9HXSdWC3JuREx5JBwQayNa8OW+k+I74RQ+UyTSRqB90hWPAP0xU9vZJIomUR/N/ER/Ovl8VXVSTZ9dgaMqUEb95dWtjby29kwk3ZaR88t+NfLOqX9zrPiW+1C8kLu8zM3sAcAewAwK+kI7V2JiUbyRzgcAV6F4W+HPg3xN4WsdU1LQrC4eaMw3R8sK7SIdudwwc8eta5dWjTctNWcubwlNRd9D5J8E69ceH/EUepQEssbjzYwfvp0YflX1XoWr2uo6Xb6lYyRzwv8ANF0GT3XpjJ6YGTke1UdW/Zr8D3Uxl0681XTHkJAVZhLHn6MM/rW/4P8Ah5qHhXQBY2t+upxWTyEh4vLkAxyOpHHY153E+EjiKEMRQT9rB/hv+D/M5ssqyhUdOb91/n/wTyP49fCmRgfGfhS187TrpPNurZAN0L4+YqBnjufSuE+BqSReO7IEYV4peOv8B/KvrXw/cyad8OV+1IrR2sUpjzGTtU5PPXnB6/zr5T+E83n/ABTim2oN4uHwowBkHoB0r6zC42riMrqKp0h+aPm86w0KSm49bnvlFFFfDnxJxXxn/wCRNH/X1H/Jq8ag/wBfH/vD+dey/Gf/AJE0f9fUf8mrxqD/AF8f+8P51+pcI/8AIu/7ef6Dex6RRRRX0x8UwoPSivb/ANnm+8B2egXcPieTSm1C4vQsEd3Csjbdqgbcg4ySayr1fZQ5rXOvA4RYqsqbko+bPevBNt9j8G6La/8APKwgTrnogr5t/anuvO+JiQZ4t7CJcY6Elm/qK+qFAVQqgAAYAHavNrfVvAcfivxHN4jutCS+XUBGgvAnmKiQxgY3c4zu6V89g6rhUdS1z9FznCKvhYYfnUdVq/JM0PgJa3dp8KNEjvN4do3kVXGCqM7FR+RB/GvL/wBry6ifVtAsQcyxwSysPQMygf8AoJr07Wvi54A0m1dhrkN46DCw2imRmPoMcD86+XfiH4pvPGfiu51q6j8vzMJBCDny4x91f6n3JrrwVGpOu60lZa/ieTnmNw9HL44OnNSei010X/DHqP7Jvh0T6tqXieaMFLVBa25I/jblyPouB/wKvaPif4hXwv4G1PWNwWaOEpb+8rfKv6nP4VB8IvDv/CL/AA/0zTHTbcGPzrn18x+SPw4H4V5H+1l4j8y+03wvBJ8sK/a7kA/xHhAfoNx/EVi/9rxfl+iOxf8ACRlF/tW/8mf+X6HkfgjQ5vFHjHTtHUsWvLgCV+4Tq7fkCa+3o1t7GyVF2xW9vGAOwRFH9AK+f/2TfDnmXepeKZ4wViH2S2J/vHBcj8No/E16d8bdfh0PwPIkkojbUJo7MHOMK5/eH8EDVePm61dUo9DDh6ksHgJ4qe8tfktvvZ438KdUbxZ+0XJrkpDKzXE0QY9ECFEA+gIr6J8W3H2Twrq10MgxWUzjBweEJrF8Faj8P9Rv5f8AhE/7Ge7hjzIbSBUdUJxyQBxmt/XrzTNP0e5u9Zlhi09E/ftMMptJxyO45rmxNX2lSPu2tZWPUy3C/V8NO9RS5m3zLbU+DQc0V6Z+0LrPh3WPFNi3hmSzls4bMB3tUCqXLsTnAHOMV5nX0dKbnBSasfmeLoRoVpU4y5kuq6hRRRWhzmP4w/5Ax/66LXGV2fjD/kDH/rotcZTR9LlX8D5mxaf8e0f+7UtRWn/HtH/u1LXHLdn7rgv92p/4V+QV9F/s63niSH4eGLSdFsruD7dMfOnvvK+bC5G0IT+NfOlfSX7LeqIfB11pDRlJo7iS4iJ6SqdoOP8AdIAP1FcOO/hHPmv8D5noDS+O5B8tl4btz/t3M8mPyQUeGdWvrqy1RtaFpHPp13JBK1sGEZVVVsjcSejVgr49vol0S+utPRtPu9Oe7v2gVmeDbIELKO6gkZHXBz2q34N1G9vbfxHNqGm29vMtz5y26pglWhVk8z1fGAfy7V5Di7bHzKavuaz6zA8UckUMjrJGzKcgfMM/Jnpu4Pf86+QP2o/HV14r142OnLKmjaTILeRt3ySXR3E8cE4AwOOx9a+oPHWp6xYeFNa1HTNJtlv7aznmt5HhLK2047Dg7QTg8dO1fE+rTyH4SWCyMsr3uuXFxF+6IZdsSK3PQ5LDgdMVkaEc2mRXGl6MzByS0SsC2QFJx06ckjNXdb0e/thlJf3Wfu/MM+xxV/S7Frm1FjnymW1jCE/wOBkH8Diu50+40XUtNR7yydywxIAcGNx95c+oNeXWruMtOh6tLDqUfU8ytJNR2fZ10mweNmG2SJRHNGfUOhDA1bGseIJI5ptVinmtrcr5ryRbJYlPQkADcPXjPeu8i0Pwmk3myLqCjrjzSR/Os/V7FdauW0PQ1IWVR9olkOFii7g+56AfU1LrxlutCoUJU9nqVdf13Rh4dha01O2lOBvEcgyufUdf0rK0q+8L3SL50d5cyqcbY1wfzbArY8SeC7fR/EGiMljYRwTb4vMgVlVnKHG4MT83oe/4Vj+K/Ar2Egki0G7Nuw+V4ZC4H14JqaKodHuXWlXa1RoXGu6LZ3AWBbi1lQBgk8DbiPbAIIrsvhH4i0CG78T6jNqVum/Q54I1EmWMj4VRtHOc+3FeZab4Ze4hU/6TEI23LvDHHqOVFS23h6fVfFENrZRW/mRRSPJLMo2pFGhZ2PfIwAD6kDvXThlT9vG25lN1HTfNsW1+6PpS0daK+3PfGTf6l/8AdNYtbU3+pf8A3TWLXRR2Z8Fxh/Gpej/MKKKK3PjwooooAKKKKACp9O/5CNr/ANdk/wDQhUFT6d/yEbX/AK7J/wChCoqfAwPpY9aKD1or8IJAV8++NtX1SHxTqWk6ORJLqF09u6mMtjLY4x6Z5r6CrQ+FHw7tdG1y/wDGU0jNq108hgjZwyRwuc9McFsdew/GvVyn2fPL2iurbfl+J9Bw/wA3tZ8rtp+pm/Ar4NaP4HSPUtYigvPEtrMXF3DK5i8lsBdqnA456jOa9xEivbzMAoKklfrXOSzIJYZI/ljdjCc/w7ux+jAVbtL10spZJBjLqJB/dOSGH5j9a9OtVlUnzSerPsIU1FWRYAct5w+Xe7Afnj+lI8giubhz/BCoyPxNSXB8uK1QnB2B2H4f/XqtaIb4RgtkTzAf8Bzk/oKSWhD3PjfU/Gk9j8Steg1Fnl0yTVJ90fUxHeRvX8uR3rsRrWiWAje9vRb2cwDx3IjZonHswBGfY4Nea/HLTP7J+Lniex7C/eQfR8P/AOzVz2ieItZ0ZWj0+/lhjb70fDIfqpyK+gxeRUsZGNano2lfpf8AB6/J3OPCZ5VwjlSlqr+tvxWnzPd4PE3h/UFeDSrn7QirulnWNliiUdWdzgD6dTXR/s3+PYtc17xF4YUFbdGF5pxPGUACOD7narfia+a9W8Sa5q0At7y/d7cHd5KKI48+u1QATXqn7IkKTeNtXZQftENgssZ9hINw/EEiub+wYYShOrLe2mt7a97L8jWrnU8ZVhTW3pb9X+Z9Vnd5SBjj5hznpU+juJLu7jkxnKs5/DB/oajEqRthl6njI4NWbKBWvhcxr+7nTZIAc7D2/SvH6G63PJ/2l7w+G/Ad7LaqFS7IhX5AVDMTkfdOOnqOnHSvmr4KzNJ8R7QM2cQyjtx8n519v+IdG07xVoOp6RqsXm2lzA0UgPUHnkehBGQa+NfBPh+58K/Hifw/cSeYbIzoHx99dmVb2ypBr08PUp/UK9O2tm/wPHzqM+RyvpY9wooor4Y+KOK+M/8AyJo/6+o/5NXjUH+vj/3h/OvZfjP/AMiaP+vqP+TV41B/r4/94fzr9S4R/wCRd/28/wBBvY9Iooor6Y+KYVvfDu0+3ePNBtMZEmoQgjGeN4J/lWDU9jd3VjeRXllcS29xE26OWNirIfUEdKmSbi0i6UlCpGUtkz75r4h+Jd19t+IXiC5zkPqE2Oc8BiBz9BS/8J541/6GrWf/AALf/GufmkkmleWV2eR2LMzHJYnkk1w4LBPDybbvc9/O87hmNOMIRas76jK7b4JeHP8AhJviLp1rIm61tm+1XGRkbEIOD9W2j8a4mr+ja1q2izSTaRqV1YSSLtdreUoWHXBIrtqxlKDUXqeJhalOnWjOorxTu0fdl3cQ2trLdXDiOGFGkkY9FUDJP5V8PeNNan8T+L9Q1hgzPeXBMadSF6Iv4AAVLd+NPF13ay2t14l1aaCVSkkb3TlWU9QRnkVhwyyQzJNC7RyRsGRlOCpByCK48Hgnh223ds9nOs7WYqEIxaitWfbHwx8PL4X8DaZo+0CaOIPcHHWVvmb9Tj8K8K/as8QG+8W2fh+J8w6dD5kgB/5ayc/ooX8zXnn/AAnnjX/oatZ/8C3/AMaxNQvLvULyS8vrmW5uZTmSWVizMfcnrUYfAyp1vazdzbMc+p4jBrC0YOK0+5Hu37IVr+98Q3xXoIIgcf75PP5V337Rlybf4SaqAxBmeGLgdcyKT+gr5X0XxDruixyR6RrF9YJKQ0i28zIGI6E461LqvirxLq1m1nqevajeWzEMYprhnUkdDgmipgZTxHtb6XX4Cw+e0qOXPCKLvZq/rf8AzMaiiivSPmQooooAx/GH/IGP/XRa4yuz8Yf8gY/9dFrjKaPpcq/gfM2LT/j2j/3alqK0/wCPaP8A3alrjluz91wX+7U/8K/IK+i/2b9Dsbnwda6yFaG/ttRnAmjwGkQqoMbeq85x6gV86V9Dfs86EmpfD83Emraxbr9ulXybW7MUfAXnAGc/jXDjv4Rz5p/A+Z6vo3h3T9N+xG3WZmsoJYIi7Z+SRgzA8c8gYqhpKuvjLxXFEdrslrIn1MRX+a0i+CtBY5uV1G7P/TxqM8g/IvitPTdL0Lw7BPNZ2ttp8b4M0mcbsdMkn3/WvGbR83Z3OY+It3qWi/D7XNS1K7DwQ2ReUoMHARhsAHXcxXPbk9q+NvHnhrVNF8OfD7+0ZQ8V7avLDEOREHl3he38Lqfrmvqbxn4il+IkGo+AdF0u/WKe/Wyv77yi0C2ow7yLIPlyQNoUnPzDiuD/AGj7ePxFrmn6To9qTa+DkVr+6borSbFjgXPU4AYntWUtEaRV2jyPTLhLe4eU8gtxn0q/daqqSfare5ltpyOXjOA3+8OjfiKxLuFwfkPI4rEvpJjcrHJwnVs9K8lw5p3ue9CSjBJo6O+1PUr8LeXMoFuhAkFvGqtIPUcda3fC/i3Q7QIun2/khTmQMfmLerE8k/Wq2hXWgrYeTPqVqxK4J3DI+lZ2s+H7S+dZdPvreRicK0Ljd+I61nJKp7stCo3g+ZI7Lxh4p0zxFZfY2kitW+VopAOEdeQfz6/jVPw94p1JALNLzMqsV8nzA3I7AHqPpXNQ/D6YqrX00zt95QrdPrisTxDP9hu/s0kYV4jtO1cBlqadOF+RO5U5NrmtY9W1TxKzabu1ONIYnyI2QDdI3oF7/wAq9C+EnheCw+GWt+Ir21iOo6pZ3GzOGMMARgqA+pOWJHUkegr5kh1SABUCADOeO5r608FTlPglBHIcO2kTNj/eVyP5134GmoVdjixj92Kv1Pmpfuj6UtIv3R9KWvtz3Rk3+pf/AHTWLW1N/qX/AN01i10UdmfBcYfxqXo/zCiiitz48KKKKACiiigAqfTv+Qja/wDXZP8A0IVBU+nf8hG1/wCuyf8AoQqKnwMD6WPWig9aK/CCQr0exmf+xbBoyglSBQpx94Y+6fb3rziu1ju0g0i0Eh2kRLj8q78A/eZ9Jw3/ABZ+n6i6vfRrA86ghJNsjKezIw3A/h3rPtteS4t/s8Ts0sl5HbvkdSMjP5Yrg/iR46sdFtWjedPOlYrGm7BYk8CsL4YeILuR7d78bgNRN00u0hcbeB9BXsqGnMz63mu7I+idfuFi1WGIsNpgI/WovD9xHbx2jOxYqryBR19B/OvNPFPisXOpG5SZpVUYXbwPwrGXxdq0oMFq/wBlRhtIT72Pr1/KonVhGO9y6eFqze1vU8t/aK0fV9S+LfivWbXTp2sopI2klxwAIkBPvjvivKYY3uJPLgjkmf8AuxqWP5CvpuSPVrjWYrd7ixh05iRdSyFpWII/ugfNz71vfCmw8Mab9oXwhqSz2lzM7zokLQyQSL8pRgx3DpkA+te7l+eTlS5XBaJW1/M4swySFOSlGe++n5Hye+mapCvmSabfRr6vbuB+or2H9ji6WL4ypayfKbrT54sHuRtb/wBlr6cl0mO8h2z6hqZUDgfaeB+YrjJ9BsNJ+KXhHUNPtMzrfus9w7Av5bQuuM9xuK8VvXzX21GVOcbXXc4qWAdOopQd7Ho2rs1vebWbEO4qePunsaNIMsN1HPuJQ5Q88EZ4/rTfE8ii9mUng4OPwrJ8LXT3El1b7ifJkDAZ7Zr5zoemtzfkdVWSNc7nkZeOvJOf0/nXhvxa0FbX41+HfEUUKIt/ZT282DzvjXIJ9yrD8q9a+1BdYui7bsOAB6DAzWV8QrG1vtItr9lPm2U4eEgdNylGH5H9Kh1HThPzTX3o5s0p82En6HD0UUV84fnZxXxn/wCRNH/X1H/Jq8ag/wBfH/vD+dey/Gf/AJE0f9fUf8mrxqD/AF8f+8P51+pcI/8AIu/7ef6Dex6RW/pvhLWb/SW1KGOFY9gkRJJQryIZBHuUHjG845IzzjODWBXYaz4qsdR03Q4Hj1ENp9vBbywCVRbsIm5YADJLD1xgk9a+iqOenKfJUI0nzOo/QqT+CNejuru1WGGWe0vo7CSOOUEmV1LLj1GFOT04qzD8PfEE9w8du+nyxpax3Tzi5AiWN22gljjpgk+wz0xWonxBtU8avqcVjcw6Y8t1KUR1M5kmVl87JG3coIAHQAe5Jx4/E1ta6T4itLRb55tWSCET3Mgd/KRiz7iOhYhRgcAZrLmrdux2OngV1b369lddOuxAngzWmktVX7Ky3VvPcROs4ZNkIJfJHQ4Gce4po8JanHpv2+4m0+2b7IL5LW4uQk0sOeGVT1zjgZyR0FbWqT3mhfC3SbCW3kgu9TluZVkZSGW1by1KjPTe0efoPeoPFfibw94itrS+u9Lv11mKxjs5Nsyi3You1ZcY3Zx/DwMgc0KdR+gpUcNBO+krJ2fmvTp+vkbXjbwbcatcW17odvpNqsfh+3vpbOKVY3YbN0jLH1PXv196d4U0WOHV/h+1/oehT2WpzPGZEczNcguATKp4DLnAx75pkHjzw5FrY1BbDViBoP8AY+wtHnGzZ5mfp29ar6Z430Cyi8HR/YtUceG5pZid0Y88u2/H+yAR78Vjary8tv6s/wDgHbzYNVXU5le69Pij5dr/AHC+G/Cc1x49hvri30qLSZtaktoYr5wqXO2TDJGo5OAcdhnArmPiFbw2/j7XbS0hWKGPUJo4oo1wFAcgAAV1reOvDF1/ZbahpWqs+kapJeWTRSRqXjkk8xkkyOoboR1HpWHr3iXQr3xAniCy0e6h1BtXe+n824Do8e5WVBxwchucd+9aU3U57yXQ5sQsN7HlhJb363216dH+BFD4A8STSWUUMNvJLdXLWpjWdS0EqqGKy/3CFOf/AK/FVpPBuux/2eHgiVr4SsgMoBjWLBdpP7gAOee1b1t460+x1w3On2d4trHcXd/EZWVpWupYysbNjgKmR6nqfYGk+PLG1tLO0mtb9dmlT2c11FKplEsshkaRAeOTgHPJHpT56/b+tf8AgE+xwL05n/VvL1MhPAusSX2pWcc+nvLp1qLycCfrCUD71GMnAYZHUZ6UyLwTq8kK3Hn6etqLRLya4Nx+7giY4UucZBJ4C4JOOlJ4S8TJoHjiHXY4ria03stxFNIHkmhcbXVjwCSCfxrUtPG1jLJ4lsdS06UaTraxoi2xAktBEf3O0HghQACOM4605Osnp5f8H/MinDByXvOzu/8ANdPk/vHaR4P1bS73UUvdN0i/UaPJeQma6JR4sZ86Er95lwePzrFg8IapJpa3009haeZaNeQQ3NyI5Z4VzllU/Q4BwTjjNdNY+PNFhMNpNp+oNp9pok2k2+108x/NyXlfsOvCjp61meI/E2ga7pemzXumXx1iwsFsQUmVbeRUBEchGNwIB5UcE96mMq19V/X3mlSGD5Pdlt0+7rb7u5RvPA/iC10SfVZYIgltFHNcQh/3sMcmNjsvocjoSRnkCtDxVdeCZfBtjFo9uiaqoj8xlRw+dvz7yeDz6E89MCr/AIh8beHdevbbUtS0/WzcSxxRahbRX2y2cKFVnQDnJUfd4Gea4G/a2e+uHsonhtWlYwxu25kTPygnuQMc1cFOdnPRoyryo0bxoWaemur9dlb/ADMDxh/yBj/10WuMrs/GH/IGP/XRa4yulHp5V/A+ZsWn/HtH/u1LUVp/x7R/7tS1xy3Z+64L/dqf+FfkFfTf7MrY+GxH/UQm/klfMlfSf7N8mz4bH1+3zfyWuDMP4XzMMz/g/M9YMyjjqa53xhoUPikw6ZqiyNpAxLKiSbfNkDAqDjkjg8dK1I5M8mpgRivCufP2H2dvZafpy2Wm2sFrDGp8qGJAiKfoPevHbXwr4nj8JfEXUPFaQ/b9TdJ4/s7KYmWJeCqgZGAAMkknFewqaivUjmt2hmRZIpFKujDIYHqCKT1QLRnwtqMyw3h/utzU2n2trqEn2iUA7BtK9jU/xO0SXSfFup6aDj7NcMqehQnK/oRWN4eupIblkc4z29682cbao9iEuZJG5oul6PBq7M0MSSHqGQFXHXpXXzeBtJu4IrizvLOByWLeVLjdnoMN0/8ArVwWqwXd0POgzlT1HBqh/aXiK2HlLNJj3FSpNrc3SgvL0N/XPCuqaXtey1SWFwMysbkbVOewXrxXNahp97PNuv7yS5bbgSOuOPUCtbSP7RvZl/tC4O3OdhOAfc+tN8W6xbIwt48t5YwAO5pRm+ayWoVVHl3dvMyrXR4zdRrGNzOwVRivqDT5vL+GiRrgbNNeLjodqFc/jjP414p8DNIuNY8TC8vEPk2yNIePu8YX8STn/gNexndb+DpbVlRTDYPEQpyMqhGc++K7MMnzXZ51eScopHga9BS0g6Clr7Q+iGTf6l/901i1tTf6l/8AdNYtdFHZnwfGH8al6P8AMKKKK3PjwooooAKKKKACp9O/5CNr/wBdk/8AQhUFT6d/yEbX/rsn/oQqKnwMD6WPWig9aK/CCQqi2o31zPDpTT/u/OKpgEsoPbI5xxV6udvdL1j+0PtlnJaZWXegkZuR6HArehPlb1sfS8NYrD4arUdeSSa0v6mNcWmlzXovZLKCS4zkSOm4j6Z6VZlvONv3VA7dqguPDPiNowsN5YqQOCS3+FY8/gfxlcTfvNcs44z12Fv5YrsUoS+KR9i8/wAuh8NRfI05NQjfKidW2jPJq9pUxt5TqLxNPBEMMEGSKyY/Aes28iGPU7acbfnLhlOe/TINa1l4c1uxgMdtfQbWbc0bMwX9BRKdOMbKRVPiDAN3lUQxdSs7y5eaO4mt5GP3Wxj8RWj8BLyS91XxBcStCxOoum6EfKwQBc/pUGpeErTWoUt9ds454HbdL9mnaGWNgMBkYA5OMg5HSuq8KW+i+HfJtdH0RNLsLePy0jjnMryck73YgZY5rqwVbD0lzOWrOLG55hKrUVUVjq7zxP5kH+htf2pAZCjWeXLA8HBBO3+n1FYfiLXVbUNH1aJJoxBdBnEqFCQuNxwexByKs303h2+unurqHVDIzbgFnwqnBHAzwOScdCTzWT4hFvfNbJaK6wwh8+acsSxyT+ea3xOMoyg+WWpz4XNMEqqc6it/wD0PxFchriSQkMvlhgc9RWP4KuJF1y4c/dmLqPwANYFnqlwulNZ3ZMjLGIonB52jpu+nSrukazb2ChvJdpFZipwMc1hHFUnHcUsywak7VEXprzOv3nzcebj8queJJZZPDUu4HZuTn8a56DU40naV/PyzFmCMoHJ+mav6trmn3WiyWcVtKszFTvYZ6H1JJ/Ksq2IpyhJJmOOzLCTws4RqJtp/kc3RRRXjnwZxXxn/AORNH/X1H/Jq8ag/18f+8P517L8Z/wDkTR/19R/yavGoP9fH/vD+dfqXCP8AyLv+3n+g3sekUUUV9MfFMKKKKBEks00oAlmkkC9AzE4qOiigbdwooooEFFFFABRRRQAUUUUAFFFFABRRRQBj+MP+QMf+ui1xldn4w/5Ax/66LXGU0fS5V/A+ZsWn/HtH/u1LUVp/x7R/7tS1xy3Z+64L/dqf+FfkFfRn7O5x8Ocf9P8AN/Ja+c66bw34+8U+G9K/szR7m2jtvMaXEkAc7jjPJ+grjxlKVWnyxM8fCU6Voq7ufV6NVhGr5ss/jZ4ug0sQzWGlXV95pPnuGVdmOBtXHOe+ayPEXxX+IGqSQm21K30pYh92zQrvPq27JP0rylgazex4zwle3wM+ptQ1Cy021a61C8t7OBfvSzyBFH4nivOvEfxk0G2sjcaRbTaihyI5m/dxufVc/MV98DPavmHUV1LVrwTaxqE12JJQ85eRmLevXuelbWr6iL0xxxxmOBAFC+grLEYSvCypxuaUcDVldzjYj8e6tca94gutXulSOe5IdlQEKDjGOfYVyU7tkOv3hWy8dw8zuxTaWOBknjPvVK+0ySU7reRI27g5wa4/7PxN/gZ3RoTS2I4dWkST7+CRyCaspqZ+8kYYgc55ArNbRL1vvyW59sn/AApP7BuB0+z/AJn/AAqf7Lr/AMjNbVbfCSy6tNI7LCVBPfHC1Vj+yxPkZubk/jj3NTroVyzYkniRPSMHNX7bTVgcJGqLDjk5Jdz7+1V/Z2IitIMz9lUk9Ueg/B7WH0i2lEkRcXHzSgN6dMdq6RPGlrrmkX0diVSZBKr27rtkKbT05xkc5NcHpWpWtjBsWOXdjGQBXLxWVws5laRSWkLtye5zW2AwWJcn7WNktjLF4SScZU43fU0B0FLRRX1R7Iyb/Uv/ALprFram/wBS/wDumsWuijsz4LjD+NS9H+YUUUVufHhRRRQAUUUUAFT6d/yEbX/rsn/oQqCp9O/5CNr/ANdk/wDQhUVPgYH0setFB60V+EkhWro+lR31pLcSTSII3C7Y4i5OfYVlVdtdRkttNmtIgytK4fzFYgjHarp8t/eNKbjf3izBpMBgWe6v1t0lcrBlCS+DjJ9Knt/DxPnLcXDRvHMIgEj3g5AIP05qraasI7WO3urOK6WJi0RckFSf5ipoPEN1H5jbAZJJxKxBwMYxtx6YraPsdLm0XR0uV7fTVk1KbT5LgJMhKxnGVdh29qsf2GqsVmvFj8mMPcnbkR56KPU1n/aUXUhdxw7FEgkEe7OOc4zVpNXZb66na3SSG6P72FjwfxqIun1REXT6omi0NZLmFYrsSW06OySqndRyCKZpmji8gt5PtBTzpmjxtzjC5zR/bcqXVvJb28UMNuCqQjkYPXJp8euCGe3MFjHFBCzOI1c/MxGM5/GqXsblr2N/68ivq+mixSCSOYypNnaGQqwIPpT7vS7e1j8ue/UXe0N5IQkDPbPrUOpai19HB5sf76IFTJu+8M8ZHrU1zq0d1FuuLCF7raF8/cQeO+Omal+zu7E/uru36k83h+WK4ulZ5BDBEZFlMfDnGcUy70UW8FzL9oLeTFHJjZ13dqJddmkurqYxtsuITGI/MOE4xkU868jmZZrFZI5YkjZfMI+7V/uSn7EhstLt5tOiup77yDLKY0BjyM/WqF7byWl3JbS43xtg46GtKLWLeO2W3/syNkjlMsQaQ4Un+dZl5cSXd1JcTEF5GycdKznycq5dzOp7PlXLuRUUUViYnFfGf/kTR/19R/yavGoP9fH/ALw/nXsvxn/5E4f9fUf8mrxqD/Xx/wC8P51+pcI/8i7/ALef6Dex6RRRRX0x8Uwra0DRY9StLm4kuJYxAyrtjhMhbPsKxa0bDVZbPS7uzhDK1wyt5quVK4+lTO9tDWg4KXv7FyHQ7XyFuLzU1tYppGjt90RLPg4yR/CKsW3hYnz1urponiuBABHEXDZAIb2HNU7HXFis47W9sIb5YXLwmRiChPJ6dRmrFv4qvYvNk8tTLLciZmDYG0DGzHpis37TodUHhdOb9f69Cpa6Qkur3GlyXapOhZYmAysjjtntmrX/AAjqrKYpr5IjDCJbxiuRDnovHU1lm7jXVhfQweWgmEoi35xznGauR65Imq3t2baOSG8yJoHOQR6Zqmp9DODofaXX8C1B4bSe5t/s9+stpcI7JMseCCoyVINQaToS31vZy/aTH9ouWhxsztwuc9ad/wAJFNHdWj2lpDb29tu2QAkg7vvZNOj8RCG4szbafFBb20jSCFXJ3MRgkk1P7w0X1a//AA/l/wAEr69o66bDBPHcGaKZmUB4yjAr14Pb3p93ottZwBLvUkS9KBxbiMnGegLetQaxqzapBAJ4v38O4CXfyyk5AI9vWp7nXIrqAG702Ca7VAguNxBwOhI6E01z2VyH7Dmlbytv8yzceFpobm9RnlEFvAZUmMfyyEDO3r/nFR3fh5YIrt/tRb7PbRz42fe3dutE3iWeW9vZmiby7qAwiIykqmQBkU//AISRHknM+nLLHPbxwOnmkcL3zip/eGj+qu9v18/+AQ6fotrcaXDe3Oo/ZjPMYUUxFhuHqQay9StJbG+ms5seZE20kdD71sRa/Zx2q2w0eJo4pjNCrTMQjH+dY2oXUt9ey3c5Bklbc2BxVx5r6mFb2PIuTf5/qQUUUVocpj+MP+QMf+ui1xldn4w/5Ax/66LXGU0fS5V/A+ZsWn/HtH/u1LUVp/x7R/7tS1xy3Z+64L/dqf8AhX5BWt4W0hda1CS1adoAkLS7lTeTjHGPxrJrS8Pas+j3U1wkXmNJA0I+bbtz3/DFRK9tDed+V8u5pDw3aiS6mm1J7ewtdivNNbsrl2GdoTrUlv4SV79o21DdaG0N1DPFFuMiggY2+vNZ+la9NbRXNvfwLqVtclWlSdzksOhDdc1cTxbcJeSTx2scSfZDa28cbECEZzkHueKzamYv2vQq6posGm61bWd1fEW06LIJhHhkVv7ynpWhJ4NmjmjtXvY/tM8zLbqBkNEBkyk54GO1Y3iDUxrF4t49uIpzGFmIbIdgMbsdvpVuXxJc/wBp6ff28KxSWVusABO4SAZzn65p+/ZFWqWWpYfw1bTIk2m6sl5CtwkFwREVMZY4DAHqKiPh1RNrEf2s/wDEtdFB2f6zLY9eKLvxJ/o32fTNNt9ORplml8sli7Kcjr0Ge1Sah4p+0wTrDpkFrLduj3UiOSZdpz0PSkucle1JPEXhRNLsbm5hv2m+zOqSK8JTO7ptOcHrVWy0K1/syC/1XVUsEuc/Z08ouzAdzjoKl17xTJrFrc29zaDY8qywHzCTCQMEdOQf61DY6/Eumw2Go6Vb6hHbkmBncqyZ6jI6imue2o4+05ddy3a+ELi5k0owyTPb3se+WZYsrD6d6dZeE1uPsn+nFftEk6f6v7vlZ5698VDB4ruIbjS5I4GWOwQoYlmIWX6/5NPsvFrWxtD9gVxbyTvjzMbvMzx07ZpfvBP2pS0HR7a/s7+7vL5rSGz27mEW/OSR0qvr+lPpN1HH56XEM0QlhlQYDqfbtWnbeItNt4rq3i0BBbXSqJYvtLclSTnOM9/0rL17VZdWukmeKOCOKMRQxR/dRR0FUubm8i487lrsZ9FFFaGoyb/Uv/umsWtqb/Uv/umsWt6OzPg+MP41L0f5hRRRW58eFFFFABRRRQAVJbSeTcxTYz5bq2PXBzUdKoLEKBkk4ApSSaswSuz1E/FiHP8AyA5P/Agf/E0f8LYh/wCgHJ/4ED/4mvOv7K1L/nzm/wC+aP7K1L/nzm/75r5n+wsl7L/wJ/5nf/ZGP/58T/8AAX/kei/8LYh/6Acn/gQP/iaP+FsQ/wDQDk/8CB/8TXnX9lal/wA+c3/fNH9lal/z5zf980f2FkvZf+BP/MP7Ix//AD4n/wCAv/I9F/4WxD/0A5P/AAIH/wATR/wtiH/oByf+BA/+Jrzr+ytS/wCfOb/vmj+ytS/585v++aP7CyXsv/An/mH9kY//AJ8T/wDAX/kei/8AC2If+gHJ/wCBA/8AiaP+FsQ/9AOT/wACB/8AE151/ZWpf8+c3/fNH9lal/z5zf8AfNH9hZL2X/gT/wAw/sjH/wDPif8A4C/8j0X/AIWxD/0A5P8AwIH/AMTR/wALYh/6Acn/AIED/wCJrzr+ytS/585v++aP7K1L/nzm/wC+aP7CyXsv/An/AJh/ZGP/AOfE/wDwF/5Hov8AwtiH/oByf+BA/wDiaP8AhbEP/QDk/wDAgf8AxNedf2VqX/PnN/3zR/ZWpf8APnN/3zR/YWS9l/4E/wDMP7Ix/wDz4n/4C/8AI9F/4WxD/wBAOT/wIH/xNH/C2If+gHJ/4ED/AOJrzr+ytS/585v++aP7K1L/AJ85v++aP7CyXsv/AAJ/5h/ZGP8A+fE//AX/AJHov/C2If8AoByf+BA/+Jo/4WxD/wBAOT/wIH/xNedf2VqX/PnN/wB80f2VqX/PnN/3zR/YWS9l/wCBP/MP7Ix//Pif/gL/AMj0X/hbEP8A0A5P/Agf/E0f8LYh/wCgHJ/4ED/4mvOv7K1L/nzm/wC+aP7K1L/nym/75o/sLJey/wDAn/mH9kY//nxP/wABf+R1Pjbx1H4i0UaeumvbHzVk3mXd0zxjHvXFxttkVuuCDU1xY3lvH5k9vJGmcZYcZqvXtYDC4bDUvZ4b4b97nLWw9WhLkqxcX2at+Z1H/CVJ/wA+Tf8Afz/61H/CVJ/z5N/38/8ArVy9FdljzP7Ow/8AL+LOo/4SpP8Anyb/AL+f/Wo/4SpP+fJv+/n/ANauXoosH9nYf+X8WdR/wlSf8+Tf9/P/AK1H/CVJ/wA+Tf8Afz/61cvRRYP7Ow/8v4s6j/hKk/58m/7+f/Wo/wCEqT/nyb/v5/8AWrl6KLB/Z2H/AJfxZ1H/AAlSf8+Tf9/P/rUf8JUn/Pk3/fz/AOtXL0UWD+zsP/L+LOo/4SpP+fJv+/n/ANaj/hKk/wCfJv8Av5/9auXoosH9nYf+X8WdR/wlSf8APk3/AH8/+tR/wlSf8+Tf9/P/AK1cvRRYP7Ow/wDL+LOo/wCEqT/nyb/v5/8AWo/4SpP+fJv+/n/1q5eiiwf2dhv5fxZ1H/CVJ/z5N/38/wDrUf8ACVJ/z5N/38/+tXL0UWD+zsP/AC/izb1nXV1Cy+zi2MfzBsl89KxKKKZ00qMKMeWC0LsN6scSp5ZO0Yzmnf2gv/PI/nV+x8G+K76zivLPw/qFxbzLujkSLKsPUGpv+EC8af8AQsan/wB+TXmyzDL4yalWin/iX+Z9TSzPOYwUYJ2S093p9xlf2gv/ADyP50f2gv8AzyP51q/8IF40/wChY1P/AL8mj/hAvGn/AELGp/8Afk1P9pZd/wA/of8AgS/zL/tXO+0v/Af+AZX9oL/zyP50f2gv/PI/nWr/AMIF40/6FjU/+/Jo/wCEC8af9Cxqf/fk0f2ll3/P6H/gS/zD+1c77S/8B/4Blf2gv/PI/nR/aC/88j+dav8AwgXjT/oWNT/78mj/AIQLxp/0LGp/9+TR/aWXf8/of+BL/MP7VzvtL/wH/gGV/aC/88j+dH9oL/zyP51q/wDCBeNP+hY1P/vyaP8AhAvGn/Qsan/35NH9pZd/z+h/4Ev8w/tXO+0v/Af+AZX9oL/zyP50f2gv/PI/nWr/AMIF40/6FjU/+/Jo/wCEC8af9Cxqf/fk0f2ll3/P6H/gS/zD+1c77S/8B/4Blf2gv/PI/nR/aC/88j+dav8AwgXjT/oWNT/78mj/AIQLxp/0LGp/9+TR/aWXf8/of+BL/MP7VzvtL/wH/gGV/aC/88j+dH9oL/zyP51q/wDCBeNP+hY1P/vyaP8AhAvGn/Qsan/35NH9pZd/z+h/4Ev8w/tXO+0v/Af+AZX9oL/zyP50f2gv/PI/nWr/AMIF40/6FjU/+/Jo/wCEC8af9Cxqf/fk0f2ll3/P6H/gS/zD+1c77S/8B/4BkvfKyMvlkZGOtUa6C58E+Lra3luLjw5qMUMSl5HaHAVQMkmufrrw2Iw9ZN0JqS8mn+R5OY4nGV5ReKvdbXVgooorpPOCiiigAooooAKktv8Aj5i/31/nUdSW3/HzF/vr/Oon8LNaH8WPqvzPQz1pKU9aSvyU/r5BRRRQAVp6ToOsatA02nWEtzGjbWZSODjOOTWZXpvwyYL4J1RjDdzYufuWrESn5V+6R3ppXOLH4mWGpc8VrdL7zif+EZ17z7iAaXOZbdQ8yDBKggkHr7Gqlppl/d2Vxe21q8lvbDM0gxhPrXpnha6ms7rxNfyW19H5UMcscV6xMu1VbAJP0NTz22mf8Idr2r6W3+i6lb+cYwP9WwGGHt9PWnynnPNqsZcsor7Kv62v/wAA820rw3rmqW/2ix02aaHs/Cg/QnrVJ7C8TUf7Oe3kW78wR+UR8249q9Z1q2vby80eDT7y9s9Ee2ASWwXOH427sdFx36dazdA0PyfiJqV9eXTXEenorm4nwN0jIMEnpwM/pRylQzZ2lKVtm0tb72szzrVdNvtLuRbahbPbylQwVvT1q/Z+FfEV5aC6t9JuHiYZUnALD2BOTXoHiqxh1Cz0fWL2a0uTZ3SR3jwNujMbN6+gOPzNW9SsdYv/ABhJE+p6lYWQjRrJ7QZjPHzbj0B+tHKQ84m4Jqyet73tp26+foeYad4b13ULc3Flps00YcoWGBhh1HJqhf2lzYXclpeQtDPGcOjdQa9Y8PILXwfexNHqF35eozKRZttmbD9eMfjXmPiTzv7cuzNHdRMZMhLkkyhe24nvjFDVkdmDxs8RWnF2stv6v+hnUUUVJ6YUUUUAZHi3/kE/9tV/rXIV1/i3/kEj/rqv9a5CvvuG/wDc/mz+ffEv/kdf9uR/UKKKK98/PgooooAKKKKACiiigAooooAKKKKACiiigAooooAKKKKACiiigD60+FH/ACTbQP8ArzX+tdPXMfCj/km2gf8AXkv9a6ev5Gzn/kY4j/HL/wBKZ+75f/ulL/CvyCiiivNOws21jd3K74IHdfXoKa1ndKkrtCwWI4c/3TW3qYvDZWn9neZ5GznyuuaLD5dKvv7RWRvnHmj+I8CvoP7Jo8/sveva/N9na+h5/wBbny82m+3XcwjbzfZvtPlnyc439s0qWtw9u1wsTGJerDoK2r37PJ4cUWaOIzMAqt1zmtC3hjt4obEyQ7PLKyIW+YsfQfnV0skhUqcvNpyp383t8hSxsoxvbW7+5HKw2txNE8kUTOifeI7UQWtxOjyQxM6p94jtW7pGdOttQ3ru8mQceox/hVmGe0e2u4LNR5axFyR3LA0UMloyhBznaTTuut1fb7tQnjJpvlV1pqc8um3zRCRbV2QjII7ioltrhopJhE2yM4c/3TXRSTQW9pp8s1xNFtjBCoOH4HBqFbhLrS9Sn27UeQHHtxRPKMMnyqb5rN20/lv8gji6j15dL/rYx7fT7yePzIrd2T19ajitbiWZoY4XMi9Vxgit7WBqDT2/9n7/ACNg2+X0z71aBX+3l6eb9mPmY9ciqWS0XPkvJWaTbtZ3/lJeNny306/L1OXhtbiaR444mZ05YdxUNdZYeRctLqEOFdoykqf7Q71ydebmGAjhYQlGV+a/3aW/4J04eu6spJq1rBRRRXmHUY/jf/kTNa/68J//AEA18djoK+xPHH/Im61/14T/APoBr47HQV+4+E3+6Yj/ABL8j8245/j0vR/mLRRRX60fChRRRQAUUUUAFSW3/HzF/vr/ADqOpLb/AI+Yv99f51E/hZrh/wCLH1X5noZ60lKetJX5Kf16gooqKfTtTW3lunkZYDyqxgAkdua0p0nUdkeRnGcQyunGc43u7EtaOl65q+lwtDp+oT20bNuZUOAT61T8LaQzq7ySTMGOSZG3Y9hmukttOs7cHEYcnqXGa1+rSvoz5ypxrhZLlnRb8roypfEOtyNcNJqdwxuEEcxJHzqM4B/M/nVe21TUbawmsLe8ljtZs+ZED8rZ9q6BoLX/AJ4Rf98ClS2tm/5YRf8AfAqXRa6krjHCWsqH5f5GNpfiHW9MgMFhqdxBF/cDZUfQHpTJdc1iWC5gk1G4eO6OZ1Lf6w8Dn8hW1Na2yj/UxD/gIrM1S3T7K/lxAcdQuMUlSb6j/wBb8Jfm9hr8v8ina6nqFrYzWNvdyR2s/wDrYgflftzVyz8T+ILO1FrbatdJCBhV3ZwPYnpXMadqP2m7WzEJRuQrM3LY9qs6hHLHKMZAwe/enKi49R/634Sp8VD8v8jbsvEeu2cTR2uq3MSM5dgrdWPU/U1Rv7y6v7p7q8need8bnbqcDFT+BtB1bWnuLi1t2nhjbYWZhgHr3rprvwhrCRnFghPopXNOOHqSV0hLjLB05NqlZ+qOLorP1a3vLPUJrecSwyI3KEkYqLTzL9rXdI5GDwSfSm8O1G9zqwnGNHE14UVSa5mluupq0UUVzH2RkeLf+QSP+uq/1rkK6/xb/wAgkf8AXVf61yFffcN/7n82fz74l/8AI6/7cj+oUUUV75+fBRRRQAUUUUAFFFFABRRRQAUUUUAFFFFABRRRQAUUUUAFFFFAH1p8KP8Akm2gf9eS/wBa6euY+FH/ACTbQP8AryX+tdPX8jZz/wAjHEf45f8ApTP3fL/90pf4V+QUuD6UlfKH7VniLxBpfxTW10zXdUsYP7Ohbyre7eNMktk4UgZrTJcplmuJ+rxlyuzd/QMbi1hKftGrn1vbXl5bLtgmkRfQdKRrq6ZJEaaQrIcuD/Ea/PJfGfjD/obNd/8ABhL/APFU4eMvGH/Q167/AODCX/4qvsv9RsbyqP1nT5/5njf27Rvf2f5H6Fpc3UcSxLK4RW3BR0B9aa807z/aGkcygg7z14r8+18YeLz/AMzVrv8A4MJf/iqevjDxd/0NWuf+DCX/AOKqXwJi2kniFZeT/wAx/wBvUr39n+R+gr3l44kDTSESff8A9r61HDNPCrrFIyBxhgO4r4C/4S3xg3C+KNdz/wBf8v8A8VQPE3jgqWXxF4jI9Rezf40PgXF8yk8Sr/P/ADBZ7StZU/yPv2WaeVESSRnWMYQHsKEmnSB4VkZY3+8o6GvgAeLPGSjD+J9eU+jX8o/9mpG8X+L/APoadc/8GEv/AMVR/qHir831hX9H/mH9v0rW9mfoJBe3sEflw3EiJ6A9KZFcXMcpljlkWRuGbua/Pw+MPF//AENWu/8Agwl/+Kpp8YeL/wDoatd/8GEv/wAVVf6i4zT/AGnbbfT01F/b1HX93v6H6CwT3EG7yZHTd97HeosH0Nfn2/jHxhj/AJGvXf8AwYS//FVoeDvF3i2bxfosM3ijW5I31CBXRr+UhgZFyCN3IrGrwHiVTbddNK/R/wCZcc+puWlPc+86KVvvH60lfnp9EY/jj/kTda/68J//AEA18djoK+xPHH/Im61/14T/APoBr47HQV+4+E3+6Yj/ABL8j8245/j0vR/mLRRRX60fChRRRQAUUUUAFSW3/HzF/vr/ADqOpLb/AI+Yv99f51E/hZrQ/ix9V+Z6GetJSnrSV+Sn9eoK37pw2gBF5YRDgVg03wn4rg1DU7zQprby5rbcEdeQ6g45z0Nehl8byl6HwnHrthqP+L9DpdBZv7Jiyu1ucj3qySzGotLaJ2lhjkBKY3jOSv4dqkSW1uria0tLyJruABni3DIB6EjtXbyOK1R+aOXNJi7f7zAfjWHr2vNo02wwBk2by7NheegFaGmweItQtjHd6PHDL5rKpEw2hM8En1xzxVe2+GNvIL2TUtfvLlJDuk4C/KvITJzhQSemM1zV50aafPI2pRqSatEsHxDo0egNq9xMiRLEJCmcseSMD8QRXjniT4ia7qd232JvsdryI4Y/vEerGqvjm7in1Gex0ueSWwtyERm/jZRgt+YOKPA/hG/8RRt9lA3jgf1rowuGjCPtKmt+/QzrVXOXJTKFnrWqwss6ag0cq9CWHH511Phfxy0moJZ+IEieN/lWdRjae2R6U6/+FfiKzUyrbl8ZyV5BridZ0uazmEc0Twv3Rlxg+xrrlSp1UYc9Sk9T3ey8yNppLOV4x5LEGNiPT0qlc6jrBUq2pXhHoZm/xrjvhj4kabSNT0S9u2inS1ItZR94/Ovy/UCrT2OqBsxa5N9JEBryfYyhNps71OM4po2mheT55GLMepJyTSQQ7Jg31rJA8TRgeXcWlwB2IwTVrTbzWXu1hv8AS/KjIOZlbKirqL3Hqd2Tf8jChp9qP5mtRRRXln7eZHi3/kEj/rqv9a5Cuv8AFv8AyCR/11X+tchX33Df+5/Nn8++Jf8AyOv+3I/qFFFFe+fnwUUUUAFFfW37Mfwv8A+KfhNZ6x4g8N2t/fPczo00juCVVyAOCBwK9Nb4GfCdlI/4Quy/CSUf+zV5tTM6dObi09D06eV1JwUk1qfn5RX2d49/Zh8GanYSyeFZbnQ9QAJiVpWlgY+jBssB7g8ehrif2YPhXoOp3fjDSfHnhuG71DSLyG32Ss37skPnBUjIOAQfTFWsxpOm5rp0M3l1VVFB9ep8z0V+gn/CjfhP/wBCXY/9/JP/AIqj/hRvwn/6Eux/7+Sf/FVj/a1L+Vm/9kVf5kfn3RX3zrXwS+FcGj3s0Xg2xWSO3kZG3ycEKSD96viP4f8Ah258W+NNJ8O2ud99crGzD+BOrt+Cgn8K6cPjYVoyklaxy4jBToSjFu9zCor9Ak+BnwnVFX/hDbJsADJkkyfc/NXyJ+0b4Hh8CfE680+xt/J0u7RbqwUZIWNuCgJ/usCPpipw+Pp158sVYrE4CpQhzN3POKKKK7jhCiiigAooooA+tPhR/wAk20D/AK8l/rXT1zHwo/5JtoH/AF5L/Wunr+Rs5/5GOI/xy/8ASmfu+X/7pS/wr8gr49/a/wD+SuL/ANgyD+b19hV8e/tf/wDJXF/7BkH83r3+Bf8Akaf9uv8AQ4c9/wB1+aPHlqUDpUa1MtfsZ8cSItbvhrw7ea1N+6XZAD88hHT6epql4e02bVdWt7CFSWlcA47Dua+ivDXhiO1tY7dY2jtrZMkKMEkn+ZrlxVd01aO504aiqjvLYxPBXgvR7KP7VLCJBHgF5ACzH0HpXc7Jls/+JfY6bbxKDl5IvMYD1yTipdMsUc+dJEVhB/cxIO3t/jXX6Zplq0aXF55caKRsj7L+Hc+/5YrwZupN8zZ7cZU4LlSPB/G099KGS+s9OuIsYDPZqmfoev5V5NrVpbq7PFEYPRRkr+FfWvjdtDtYy4tJJ5mHSNAzZ+vGP1rx7xFNaSSyA2U6EfeG0P8AnXVhsQ4nPiKEZrY8TK00rXQ+JrONLgzwx+WrDJXaR+lYTLXt05qcbo8WpTcJWZVlHymtHwV/yOmhf9hG3/8ARi1Rn+7V/wAFj/itND/7CNv/AOjVqMR/Bn6P8gp/Gj9DG+8frSUrfeP1pK/nA/STH8cf8ibrX/XhP/6Aa+Ox0FfYnjj/AJE3Wv8Arwn/APQDXx2Ogr9y8Jv90xH+Jfkfm3HP8el6P8xaKKK/Wj4UKKKKACiiigAqS2/4+Yv99f51HUlt/wAfMX++v86ifws1w/8AFj6r8z0M9aSlPWkr8lP69QtY+k6rb2+rXr6tfW8Rjk2W5aDYQpPQvjnp61sVgaaz3fiuSGZWa2HmDynywOFbkjp16V6eWK8peh8Fx/8A7rR/xfod1omm2uoXJvYLmSLcys727gCYDoG9RWzY6JpulXU91Z2ipPdNunmJJdz7k9vaue+EauNLvVwdq3G1R6AKOK7yIcbW6VpiaklPlvofndCEXG/Uljby7NmX72MD61w3xn8QNoXgcWNvIUutRbytw6qnVj/T8a7C8uI0dUyFCivCPjzqrX/iiC1RsxW0OB6ZJyf6V5lCPt8Yk9lqdtWXsqDa3OEcM5hRMgE4UAfeNfSvwo0RNJ8N280sIjuZkBkHpXinw38Oazq8r6xpMlqZNO5SK4Tcsrf3fau7j8ReNL7TY76PTlXeWTbEGxEVbaeAeTx+Fe3iW5tQi/U5MJBU06k09dj2sMrRgY/CvPPi94Us9W8P3E0ECrdwqZImA5JHOPxqj4e8dapp8McWvW007yOyRiCImQ7VyW29196yta+KUl3gW2mlbSRQfNlODg/7NFOEk9Cq04Na9TwazumsdYiuBkbJAxHtnmvqTxF8J4v7AbW9I1i5WWSATpE5DK5IyFGOnpXzN43tvs/iC4YQmFZf3ir2GeePavs74S+LfB+ofDrQIrjXNNjv1sY0lglnCsrqMEYb6Vy5tOpTUKlP5mWCUW5QmfOF5/wkOmsRdWN1Fj/nrCR+tbGlXu+YQyuTJJGrKueB3NfU09jZ3cW+PyZ42HDKQwP5V5t8UdO0DT9PwkNpFqLsPKCoA+M8njtivOWZKquXlsz38pwnJjqMlK/vR/M81ooorM/ZDI8W/wDIJH/XVf61yFdf4t/5BI/66r/WuQr77hv/AHP5s/n3xL/5HX/bkf1CiiivfPz4KKKKAPuf9jn/AJIbYf8AX5c/+jDXmv7XMfjlvihpx8Lr4jMP9mR86cJtnmeZJ/c43dP0r0r9jn/khth/1+XP/ow11Xj/AOLHgfwLqsel+JNUltbuSATpGltJJlCSAcqCOqmvmueUMVJxjfV6H03JGeFipStotS58Hv8AhJf+FaaF/wAJh5v9t/Zv9K87/WdTt3/7W3bn3r5W/ag8UavoXxw1lPDOu3+mebbW32wWdw0YeQR8btp5IUivR/Hv7VGgW9hLB4L0u7v71lIS4vE8qGM/3tudzfTivk/WdSvtY1a61XU7h7m9u5Wmnlfq7E5JrswOFn7R1KkbJ9Djx+Lh7NU6bu11Pe/2SfGHivWvi9HY6x4k1bULX+z538m5u3kTcNuDgnGea97/AGmNR1DSfgvrl/pd7cWN3F5PlzwSFHXMqA4I5HBNfNH7F/8AyWuP/sG3H/slfRv7Vv8AyQjxB/2w/wDRyVji4xWMiku35m2DlJ4OTb7nxfJ8RPHskbRyeNNfdGBVlN/IQQeo617n+w34P8/UtW8bXUXyW6/YbMkfxsAZGH0G0f8AAjXzPFHJNKkUSM8jsFRQOWJ4AFfo38H/AAnH4K+HGj+HgoE8EAe5I/imf5nP5kj6AV15lUjSpcsVZyOPLacqtXmk7pBq3jew0/4n6L4Hk2/adTsp7kNnlShG1f8AgQEn/fNeZ/to+EP7a+HcHiS2i3Xehy7pCBybd8K/5Hafzro/EnwbXWvi1bfEVvFd/b3lrLC8FukCGNEjGNmSc4PzZ/3jXpes6fa6vpN5pd9GJLa7heCZT3VgQf515EakaU4Tg9tz2J05VoThNb7H5gUVseNdAuvC3i3VPD14D51hcvCSf4lB+VvxXB/GsevqotSV0fKSi4uzCiiimIKKKKAPrT4Uf8k20D/rzX+tdPXMfCj/AJJtoH/Xkv8AWunr+Rs5/wCRjiP8cv8A0pn7vl/+6Uv8K/IK+Pf2vv8Akri/9gyD+b19hV8e/tff8ldH/YMg/m9e/wADf8jT/t1/ocWe/wC6/NHkCip1HFRJVhRxX7GfGnr37NGj2t1r+oapeKDHZwBUz03Mf8B+te9wXVnNGtsqKY5pPnA6u3UD6AYB/GvF/wBn/wDd+FNVYZBkuVHT0X/65r1Lw7ummmlicpHEPLEu3J3H7xA9eteTinebPQw691G5qMixo0dpCrbSMtgAZq54bt553E13mQ/wjOAPxqxoseit5cU93PBI33TcwOpc+uWAFd3p3he1Qq5aSTv14ri9lOT2PQjKEUc3qPhyC7h3LEs8nYIu1R9Sea8x8X+FhbSsXQb+7beB9K981bUNJ02D7Nd3iQSFchc/NXLXQ8P3COpnhuLh+i3IaMEnsu4Cm8OlsEa0ranyX4p0+385o5ACSdpx2FeZ6hbG2upbdufLYgH1Fe3fF/TfsGtTecscRSQEKn3FU968i8VKBrMuOMqpx+Fejgrp2ODG+8r9Tn7gcCr3gwf8Vpof/YSt/wD0atVbgVc8HD/is9D/AOwlb/8Ao1a68R/Bl6P8jgp/Gj9CG+8frSUrfeP1pK/nA/STH8cf8ibrX/XhP/6Aa+Ox0FfYnjj/AJE3Wv8Arwn/APQDXx2Ogr9y8Jv90xH+Jfkfm3HP8el6P8xaKKK/Wj4UKKKKACiiigAqS2/4+Yv99f51HUlt/wAfMX++v86ifws1w/8AFj6r8z0M9aSlPWkr8lP69QtYHh69I8Q6isZwqrOW4GQQprfryjW5podd1EQzPGHmdW2sRuGehr1MrXvy9D4DxA/3aj/if5Hrnwk12y3XGktMGuZHeYAdgMZz+f6V6JCLm4fbbxEj+8eBXhHwCWNviLEsigqbWXr9Aa9x8X+MNN8LWayXCmSV8+VAn3mx39h70sdU5avLFas+BwVJ1ImvbaDarN9qv3MxAyV/hFfNHxlmgk+I2q+QAqKyqAOgO0cfnXWat8XvFN28qWsNnaQvkKPLLsB9Sev4V5f4hvLrUdSm1C7bdcyybpDjGT9BU5dhKkK0qk+qOjMFyUkkup7N8AYVtvDplLA+dIzflxivSG0/S8GczT2rk5PkNjefcdCfwrxv4A6pFJLd6BMxQ5W4gP1UBh+gP417bLo8z26yW8q+cv3S4yo/CirHlrycjuwtSMsNFJGbFY6ZHfPdSMxufKKCS4YFgvoMAAfhXP2+g26aeXtDZPGjttjnt920Z7EEcV0erLrEdv5U1vBcHB7Eflisq3W6XQp5LqJYHjOAoPatobEVoK6TPAvjLDIviWBpXDM0OMKm0KAeABk1iWWrpa2cUMlk5VVxv3df0qXx9qh1bxVcy7tyRN5Uf0H/ANfNa03iK4ufDdjosojEFtFsUhAMjrye5r0ouUIxVrnz1VQnUm09Cfw14yu9NnWTSdavNOkz0EhVT/Q/jXU6Zreo6pqhfUpGuZpQWM7HJNeVT2yZJKdemO1dF8OLu5i16GyZt8EiOVz/AAkDtWeJpU3TlK2tmd+RVJrMaEb6c8fzR6bRRRXzR++mR4t/5BI/66r/AFrkK6/xb/yCR/11X+tchX33Df8AufzZ/PviX/yOv+3I/qFFFFe+fnwUUUUAfc37HTKPgdYZYD/TLnqf+mhrxP8AbhIPxW07BB/4k8fT/rrJXhUdzcxrtjuJkX0WQgU2WWWVt0sjyNjGXYk/rXBSwXJXdbm3ud9XG+0oKjy7WGUUUV3nAe1fsYED41x5IH/EtuP/AGSvoz9qxlPwI8QYYH/Ud/8ApslfBcUkkTbopHjb1ViD+lSSXV1IhSS5ndT1DSEiuCtgvaV1V5trfgehRxqpUXS5d7nqf7KfhFfFPxZs7i5jDWGjj7dPu6FlOI1/76wf+Amvrf46eMT4J+GGra5azIl8EENkTg/vnOFOO+OW/Cvzzimmhz5M0keeuxyufypZbi4lXbLcTSLnOHckfrSxGC9vVU5S0XQMPjlQpOEY6vqelf8AC/fiz/0Nkn/gJD/8TX1J+zD4/vPHfw7a41q7W41exuXt7qTaFLg/MjYGB0OP+A18GVJFPNDnyZpY89djkZ/KqxGBp1YcsUk/QnD4+pSnzSba9T6N/bh8JLa+IdL8Z2iDyr6P7Jdle0qDKE/Vcj/gFfN1Sy3FxKu2W4mkXOcM5I/Woq3w9J0qag3exz4iqqtRzStcKKKK3MQooooA+tPhR/yTbQP+vJf6109cx8KP+SbaB/15r/Wunr+Rs5/5GOI/xy/9KZ+75f8A7pS/wr8gr4+/a9/5K4P+wZB/N6+wa+P/ANrz/krg/wCwZB/N69/gb/kaf9uv9Diz3/dfmjyFOoqyvSq8dWR0r9jPjT274Czr/wAI1e2+BxcZz9VA/rXpdnda5o9sLrQdN+3yxIxWPoM56mvCvgvrq6fqs2mSYzeL+5Y9BIOg/H+dfYHwpsQvhazhmjUzMuXPrkmvKxMWqlz08JrDQ43RPFHxHvtbMetaXZzacIfOZUtXUg4ztUnqe3IHP517T4RupbvTjNMjxHHyo4ww9jUOoWVta22+XZGB6ir2iR4sDtHB6VDnd7Gyp2W5wfxV8S3/AIfSS60nTIby9ij81mmUgYBACrgZLc1U8J+P9U8SvHo/iHw2ksE0JY3EP7yJMMVwwPKk4yPavSp7aObDOqvjp3xUotY1UMUUfQYqubR6E8juj5r+O2gi68VaTYwo5F00SMFGTtUkZP0FfMXiGTzNbvMNuVZmRW9QCQD+lfZfx5vG0eDV/EUcS/8AEv0l4opG4AnmYIgHuM5r4m69eT6104SO7ObGNJJdStP96rfg/wD5HPQ/+wlb/wDo1aqzj5queD/+Ry0P/sJW3/o1a3xH8KXo/wAjkp/Gj9BW+8frSUrfeP1pK/nBH6QY/jj/AJE3Wv8Arwn/APQDXx2Ogr7E8cf8ibrX/XhP/wCgGvjsdBX7l4Tf7piP8S/I/NuOf49L0f5i0UUV+tHwoUUUUAFFFFABUlt/x8xf76/zqOpLb/j5i/31/nUT+FmuH/ix9V+Z6GetJSnrSV+Sn9eoWvI/EDD+374f9N3/AJ163RP8I7HVymqLqk1r54Esq7Q2SeuPSvQwFaFKUnJ9D4Tj2nKphqKivtfoeffC3VoNF8YRahcbjFHBLuCjkkrwPxOKt69qd14g1uXUbxss33F7Io6AVL4s0/R9H1dtJ0aMlLYBJpmOXlfvk+3TAqhapgyt9AK6ny1Je1S1aPlcvwrpQUZCLEuSSOnNZ95aAxySexNah5yPfFQ6l8lk4PG75a0jJpnXXpRlTd+hofBOJH8WyWjOUmltC8bZ5BBBGK9zsfE1xYTC21JMFTjeOh96+e/hb50njq0aJtsmxwp+gr3yWW1vYil7DiVeGB6g1ni6N6ifc8LB4hezaXRm9qHiPS2tfMW5jBxk15P8W/FF7a6IyW+bdr59kIPDFAOWx2/+vXTarJoegWEuqXQGyFd2DyT7AV4T4i1288U6zNq138q/ct4s8RJ2H19a1w9FL3ia9d1JKCMVYATuwPUmrCK2M7ePpwasLDjC4zj9TUrQlvvV0ykXSw1loik/3W2dT1U963fBCqdcsW24YCTn22mseSFmYqgzjvW34L3Lr9qjg7jv/wDQTWNd/upejN8rw/JmNCS/nj+aPRKKKK+dP3AyPFv/ACCR/wBdV/rXIV1/i3/kEj/rqv8AWuQr77hv/c/mz+ffEv8A5HX/AG5H9Qooor3z8+CiiigD6T+H37M2n+KfBGj+IpPF11avqNolw0K2asELDoDu5rd/4ZI03/od7z/wAX/4qvY/gL/yRjwl/wBguH+VeT/F/wCNvxE8J/ETVNA0TwvaXun2pjEU72c7l90aseVODyT0r55YjFVKkoQlt6H0Tw+Fp0oznHf1OA+NH7Ptl8PvAVz4mh8T3OoPDNFGIHtVQHewXOQx6ZrxXwzoOseJdag0bQrCa+vpzhIox27knoAO5PAr0/4r/Gzxx4w8KSeGvEWgWOnWty6Sb1tpY5CUYHje2MZ9q+g/2TfAVp4W+HNrrs0CnV9bjFxLKR8yQnmOMegxhj7n2rteIq4ehzVdZN6HCsNSxFflpaRS1POfCP7J1xNaJN4q8UfZpmAJt7CEPs9i7dfwFaGvfsl2BtWbQvF90lwB8q3turIx9ymCPyNdb8e/j3a/D7Vf+Ee0XT4tU1pUDzmVysNsCMqDjlmI5wMYGOa5j4TftONrfiK20XxlpVpYLdyCKG9tGYRo5OAHVicAnjcDx6VyqpjpR9qtvl+R1ungYy9k9/mfOXxF8B+JvAOsDTfEdgYS+TBPGd0M6jujd/pwR3Fb3wE+G8HxN8UXui3GrS6YttZm5EkcIkLEOq4wSP71fbPxX8Fad4+8E32gX0aeY6F7SYjmCYD5XB+vB9QTXzP+xHbzWnxW161uEKTQ6Y8cin+FlmQEfmK6IY6VTDyktJI55YCNLERi9Ys6r/hkjTf+h3vP/ABf/iqy9d/ZLvY7dn0PxjDcTAZWO7tDGGPpuVjj8q9m/aL8Z6z4D+G0uv6EbYXi3cMI8+Peu1ic8ZFYP7MPxS8Q/EnTtXGv2FskmnvGEuraMoku8NlSCT8wx27GuOOJxfs/a82i9DslhsJ7RUuXV+p8a+NPCuu+Dtem0PxDYvZ3kY3YJyrqejKw4ZT6isWvrb9u+ws28MeHNUZUF6l69urY+Zo2QsR9AVH518k17OErutSU2eLi6CoVXBbBRRRXScwUUUUAfWnwo/5JtoH/AF5L/WunrmPhR/yTbQP+vJf6109fyNnP/IxxH+OX/pTP3fL/APdKX+FfkFfIH7Xf/JXB/wBgyD+b19f18f8A7Xf/ACV0f9gyD+b17/A3/I0/7df6HFnv+6/NHkcfWrA+7VdKmz8tfsZ8aWbVpElRoWZZAwKFeoPbHvX2/wDADxDJqfgnTriWTfOgaGU996Eg18RaXO1tf21yrbWilSQHGcEEHP6V9Cfsn+Ko7bV9Q8LX022R5mubYsfvH+Nf0B/OuXFRvC66HXgqnLOz6n0rqs6ajfwFp2UWzltvZmxjkd8ZrU0qS9ijEH2yIqSQPk5A/OuP8daBHrNzY6raSTRXVm4bbHIQky91dQcMD+Y7GtbSW0+Norc6PeG5xjNtfnBOPRvf615ydnueyoOUL2fyt/mdHdLIieZHIvnocgAY3D0NTf2kLqzVhjgVy0NlqerakkkdxqGmWULhnQziR5yP4SSOF+nJ9a1dT8vR9JuLjYzLEjyFV5LHBOBRzPoRJKL97c+Xv2t/HV7q1zJ4PtoQmn6ZeI1zKpOZJWjyoPbAG78q+ea6nxDr95rX/CS6jdIM6nfwzPn+BgZCoH/ASRXK9q9elFRjY8GrNzk5MZNVvwh/yOWh/wDYStv/AEatVJelW/B//I5aH/2Erf8A9GrU4j+FL0f5BT+NH6CN94/WkpW+8frSV/OCP0gx/HH/ACJutf8AXhP/AOgGvjsdBX2J44/5E3Wv+vCf/wBANfHY6Cv3Lwm/3TEf4l+R+bcc/wAel6P8xaKKK/Wj4UKKKKACiiigAqS2/wCPmL/fX+dR1Jbf8fMX++v86ifws1w/8WPqvzPQz1pKU9aSvyU/r1BXfy6hHpfgtL2T7sNqHPvgcD864CqfxQ8VQtodn4ds5Nz+WhuiP4cDIX+ta0Yc75T5Hi9Xo0vX9DgWme5u5LiRiXkcsx9yavQ4WM5OOc1mWzAAjipzcZ2Rd2bFeu0fKUZKKuzQhTOO9VddjLQCNeTgmtO2TA3Y4qK6j3XJ46KBWcZ+9c7KtHmpOPc5nwnfnSfFemag33ILpDIP9knDfoTX1jqmkxkrcRr5kbgHIHIr5A1WMx6tcKeAW/I44r6lj8bQaX8P7HUrmC5iYW0XmSXEDKgyo5B/iz2A5Na42UlySj1PksDThGdSnN7Hlf7QmoRRmx0KDhjmefnnHRQf1Ned6PDm13f7RqTWL248T+LbnUbqRma4kZyT2XsB6cYrQ8pIINkYwoBH6Vv8FNQe5pgqLrVpV/s7IhgjzJlsAAZNR3DeZJ5aZVQfmP8ASl8zHmsMn5sLjuf/AK1Oih6E8/yH0pHo2uuWIioqqAo4rS8JqD4itz3VXI/75NUWrQ8Jf8jDD/uv/Ks638KXoduXRX12j/ij+Z3dFFFeAfrJkeLf+QSP+uq/1rkK6/xb/wAgkf8AXVf61yFffcN/7n82fz74l/8AI6/7cj+oUUUV75+fBRRRQB+ifwF/5Ix4S/7BcP8AKpPEPxS+H3h7V59H1rxVY2V/b4EsEm7cmQCM4HoQai+Av/JGfCX/AGC4f5V8eftUf8l48R/70P8A6JSvmqGGjiK8oyff8z6aviZYehGUV2/I6z9sbxl4Y8Yah4dk8M61bamltBcLMYc/IWKYzkDrg/lX1f8ADe4t7v4e+Hbi1IML6XbFMdMeWtfmrX1b+yF8WbBdJh+H3iG7S2nhY/2VNK2FlQnPkknowJOPUHHauzG4Rxw8VDXlOLA4xTxEnPTmPFP2jtPv9P8AjX4mW/Vw092biJm/jicAoR7Y4/CuG0qzu9Q1S0sLCN5bu5mSKBEHJdiAMfjX6H/Er4aeEPiFbxR+JNPMk8AIhuoX8uaMHsGHUexyKyfhx8FPAfgTUv7U0mxnudRUER3V7L5jxA9dgwAp98Z96VPNIRopNaodTK5yrOSejZ6Dp8ckNjbxTPvlSJVdvVgACa+W/wBly4guv2jPHVzbEGCVLp4yOhU3S4NemftJfFjT/Avhi50nT7qOXxJfRGOCFGybZWGDK/pgdB3PtXiv7DGT8TNYJJJ/shsk9/3qVzUKUlhqlR9Tqr1YvE06a6H1l4ql8Ox6fEnib+zzZzXEcKLeqrRtKxwgw3GSelW4LWz0rT3TT9PihijVnW3tYlTcQOgAwMmvIv2zWZfgpMysVYajbEEHBB3Gtj9mz4hL4++H0L3cobWdN221+CeXIHySf8CA/MGuX2MvYqotrnV7aPtvZve1z5T/AGg/ifqHxH8ToJLKXTdN00vFbWcp/eK2cO0n+0cAY7YxXmVfRX7ZPw1/sfW18eaRb4sNRcJqCIOIrjs/sH7/AO0PevnWvpMHKEqK9nsfNYyM41n7TcKKKK6TmCiiigD60+FH/JNtA/68l/rXT1zHwo/5JtoH/Xkv9a6ev5Gzn/kY4j/HL/0pn7vl/wDulL/CvyCvj/8Aa8/5K4P+wZB/N6+wK+Pv2vf+Suj/ALBkH83r3+Bf+Rp/26/0OLPf91+aPIkqXPFQqakB4r9jPjSeM1oafqV5Y39tqFnM8F3buHjmQ4YEdKzIzVm3hlmP7tSfekwvY+2P2evidZ+OdLa01DZBqtqoFxHnhx2dfY+nY17Hb2NvIwcBfUEivhL9n4z6b8Q7XEhDXMMke1D6Ddn8xX2TpN3OtvG0l5IytjIOM15leMYTt0PWw1V1Kd+p148uL5UAY9gKztchMlq275iRj2q3ZFTENueRyTUtxEJYyvYVzVHzKyNYvlldnzN8Q/glaa6LiTSXGnT+YZgFX93I5/vD+o96+bvF/hjW/CmqNp+t2T28v8DdUkHqp7iv0ZWxUEgjqa5f4g+BtF8UaQ9hq1klxCQdpPDIf7ynsayoY6rQlaesfxNK2DpV1eOkvwPzzk+7Vrwf/wAjnon/AGErf/0ateg/Fr4Qa74NklvLNZNR0gEkTKv7yIf7Y/qOPpXnvhD/AJHTQ/8AsJW//o1a9idWFWhKUHdWf5HjujOlVUZqzP0Gb7x+tJSt94/Wkr+dEfohj+OP+RN1r/rwn/8AQDXx2Ogr7E8cf8ibrX/XhP8A+gGvjsdBX7l4Tf7piP8AEvyPzbjn+PS9H+YtFFFfrR8KFFFFABRRRQAVJbf8fMX++v8AOo6ktv8Aj5i/31/nUT+FmuH/AIsfVfmehnrSUp60lfkp/XqFryvxBJK2vXxZWYecw65PBr1SuF1Hw5q82rXU8UMflySsykyDoTXZg5xhJ3Z8zxRha2Io040ot2fRX6HL/aWRdyjeB3H9RUthMJL+Mg5AbI/KtybwnqcnLW0TH1EgB/Oq1l4R1y3ud3kRmMHKkzLmvQ9tSaeqPif7LzGM4/upNX7M6G0AZR04pgj3SO3XJJqez0zUox+8iUcdpBVyPT7hY+UXP+8K4nUiup9JHB4iSV6b+5nnXiGPfqtwvY4H0OK63x34tuPE3gbw7pUVwkdvpdoi3Ue/DSTHKjA7hVX/AMeNZl54X1y4uJJTbx5Zif8AWr3/ABqBfCGuKzf6PHz0/erXpKpRajeSuj4StlWZupUcaE7Sb+y+9+xQ8Oxj+0PpGf6VsXIHln8am0Tw1q1tdtJPBGqlCoIkB5q/PoeoOCFiQ9f4xWdWvTc/iR7eWZTjKeF5ZUpJ3fRmHZQ7oxNtUjtn17mpXU5JJyfpWtBoWox20cflrkDkbx1obQ9RP/LJP++xU+3p3+JHWsrxSil7KX3Mwm64rR8J/wDIfh/3W/lUreH9UJ/1Kf8AfwVb8P6NqFnq0dxPEixhWBIcHqKVWtTdOSUlsaYHLsXDF0pSpySUl0fc6miiivFP0oyPFv8AyCR/11X+tchXX+Lf+QSP+uq/1rkK++4b/wBz+bP598S/+R1/25H9Qoorpvh/4G8ReO9QuNP8NwW1xdQRiV4pLlImKZxldxGccZx0yK92UlFXk9D8/jFzfLFanM0V6Z4h+BPxO0LRLvWNQ0GMWlnEZZjFdRyMEHUhQcnHXivM6mFSFRe67lTpTpu0lY9L8PfHT4laBodnoul61BDZWUSwwIbKJiqDoMkZNcV4u8Q6t4q8Q3Wva3cLcahdFTLIsYQHaoUcDgcAV2fhn4G/ErxHoVpremaHG1ldp5kLS3UcbMvY7WOQD1HtXOfEDwN4i8Cahb6f4kgtre7njMqRR3KSsEzjJ2k4yc4z1waypvDqb5Lc3kbVFiHBc9+U5mgdQfSuz8CfC3x341iFx4f8P3EtoTgXUxEUJ+jNjd+Ga7C9/Zr+KlvbGZNP025IGfLhvl3/APjwA/WqliKUXyykiY4atJc0YsxfCPxy+Jnhm0Szs/ET3dsgASK+jE4UegZvmx+NX9d/aH+KerWrW39twaejDBaytVjf/vo5I/DFec+I9B1rw5qTabr2l3em3a8mK4jKkj1HYj3HFO8KaBqnijxBaaDo0Kz392xWGNnCBiASeTwOAal0KD9/lRSr4he5zP0KF5c3F5dSXV3cS3FxKxaSWVyzufUk8k1veAPG/iPwJqs+p+GbyO0up4fIkZ4VkBTIOMMCOoFdVr3wH+Jmh6LeaxqWjW0VnZQtPO4vY2KooyTgHJrzKtIyp1otJpozlGrRkm00zvfHHxf8e+NNBbQ/EWrQ3Ni0qymNLSOM7l6HKjNY3gHxx4l8C6pNqXhjUPsc88Xky5jWRXXOeVYEcEcGt/wd8F/iF4u8PW+vaFpNvcafcFhFI13GhO1ip4JyOQaw9Z8B+JtI8cweCr+zjj1ud4o44RMrKWkxs+YHHOazi8PZ01bzRpJYi6qSv5M6PxH8cviP4i0O70XWNVtLqwu4zHNE1hENw+oXIPcEdDXmtet/8M5/Fn/oA2v/AIHxf41Xvf2fPixawmX/AIRlZwOqw3kTN+W6pp1sNDSEkiqlHEz1nFs8soq9rekapoeoSadrOnXWn3kf3obiIow98Ht71RrqTTV0cjTTswooopgfWnwo/wCSbaB/15r/AFrp65j4Uf8AJNtA/wCvJf6109fyNnP/ACMcR/jl/wClM/d8v/3Sl/hX5BXx9+17/wAldH/YMg/m9fYNfOn7RHwq8aeMviENY0DT4J7P7FFDve6jjO5S2RhjnuK9jg7FUcNmPPWmorlerdl0OXOaU6uH5YK7utj5pBp4PFenD4AfE/8A6A9p/wCB8X/xVKPgD8T/APoD2n/gfF/jX6r/AG7lv/QRD/wJf5nyn1HE/wDPt/czzi0jaaVI16sa6SGOOFVjj4VRyfWuu034EfEuC48yTR7QAA4/0+L/ABrUPwV+IuzA0m1yf+n2P/Gn/bmWf9BEP/Al/mYVcDi72VOX3M0P2dtClvfFEniOTiK0HkQr6s2Cx/AY/Ovqu9t/LMKRKPmweleCfB7wv8QfB0ktlqXh6G406eQSbor6LfE3TOCeRjtXvP2x5LjzGUxqB8oPJ/SvKxWcYFzf7+L/AO3l/mexg8LVVKK5Gn10Zv2cjRoAegq6biNUzuFcrcXX7tnEkshAyETgn88D9a8+8Xa18ULlmg8M+Hbazi6C4u76J5PqEBwPxJrKGbYJ7VofOS/zNqmHnFXcX8k2eoeJ/FOheG9ObUNa1GGzgXoXPzOfRR1Y+wr5v+JPx713WLiS08MFtG04ZAmKg3EvvnkIPYc+9Y+u/Dj4oa5fNf6tGL66P8c19GcewGcAewrGl+DvxEd8jSbXH/X7H/jXbSx+VR1niIN/4lb8zy67x9T3adKUV6O5yWra3ql+zSX2q31yzdTNOz5/M1laHaC48X6JKpHmpqFuf94eatd7J8GPiK4/5BtqP+32P/Gp9A+DfxBsvEWm3k2mWvkwXcUkjC8jJCq4J4zzwDW1bOss9lJRrw2f2kc1LA4z2ik4S+5n1M33j9aSlPU0lfgp+jmP44/5E3Wv+vCf/wBANfHY6CvsTxx/yJutf9eE/wD6Aa+Ox0FfuXhN/umI/wAS/I/NuOf49L0f5i0UUV+tHwoUUUUAFFFFABUlt/x8xf76/wA6jqS2/wCPmL/fX+dRP4Wa4f8Aix9V+Z6GetJSnrSV+Sn9eoK6Dw14fi1bTri8mup4lhkVNsVuZWOR1wOa5+tXT9ansdEutOtw6PPKsnnJIVZcduPWgxxCqOFqbs7r/gl218O2htY7q+1dLOK4laO13REtIAcbiP4RVuz8Gs32lLy9eGSG5W3AihMgbcAQ3sOfwqhpviJYLCGzv9Mg1BLdy9u0jEFCTk9OozVq18aahCZpDErTTXSzuwbA2gY2Y9MCmcVRY3Xlf5d+ny3v8ilZaGk2u3WjTXqxXMZZYWC5SVx/Dntmrv8Awikcbst1qaQ/ZoRLfNsyIC3RBg/M1Ypvo11wajBb+WiziYQ784wc4zWhD4kkTVdQupLOKa21Anz7Z2OCO3PqKRrUjidHB9PLf+vxLUHhNJ761W31JZrK6ikkiuFj5ygyVKnoai0Hw0uqWlnObwxfaLl4cBM7dqls9fakPiq4jv7Oazs4La2s1ZY7YElSG+9k9STUsPixbe6szaaXDb2tq7yCBZCdzsCCST9aZk1jeWy/Tz389vIp+I9CGlR2s0Ny08VzuCh4jG4KnHKmpdR0Cz0+HybzV0XUdit9mWIkDPbd0zg1W13Wn1eG1NxDi6twVM+/Jdc5GR6j1qzfeIob6DdeaRbSX+wJ9rDkHjvt6ZpGi+s8sb763tb5fL8S1c+DbiC71BGkmFta2xmScxYWUgZ29fr+VR6j4XW0tL2f7az/AGa3hmx5eN3mduvakn8W3E1/qFw0LeXeWxgEJmJWPIA3CpG8Wxym5W50pZobiCKF4/OI4TPOQO+aZkvrqtfy7eV/1INK8P2V1o1vf3eq/ZDcTmCNTCWG4dMkHisfVbGbTdRnsbjHmQttJHQ+4rct/E1lDZpaf2FDJFDcNPArzsRGx6fXHvWFqd5PqF/Ne3BBlmbc2BgD2FI6aHt/aSc/h+Xy28itRRRQdhkeLf8AkEj/AK6r/WuQrr/Fv/IJH/XVf61yFffcN/7n82fz74l/8jr/ALcj+oVseDPEeqeEvE1j4g0ebyryzkDr/dcfxI3qpGQfrWPRXvSipKzPz+MnF3R+kvw88WaT498GWmv6dtaC6jKzQNgmKQDDxsPY/mMHvXzlefs6yt8eks4rdx4NlzqDSDoiBubbPru4H+yc9q4P9mP4mS+A/GaaffSO2hatIsVynXyZDwkoHt0PqPoK+7a+cqqpgqjUdn/X4H0dF08dTTnuv6/E5n4heKtH+H3gm51y+VI7a0jEdvbphTK+MJEo9/0AJ7V8u/AjwfdfGj4k6r458aZudPtpg8sX8E0p+5CP+maqBkemB3Ncx+018S5vHvjR7GzkdNC0mRobWM8ebIDh5SPfGB6D6mvof9jK3gi+CdvLEBvmv7h5SOpYMFGfwArX2UsLhnP7UvwMvaxxWJUPsx/E9L8V+I/Dfgfw4dS1q7t9M063AjQBcZOOERB1PHAArz3w3+0d8M9a1iPTftl/pzSvsjnvbfZExPTLAnb+OK8e/bp1C/fxzoemSM4sIdPM8S/wmRnYMfrhVFfO1XhcuhVpKcnqyMVmU6VVwitEfo/8TPAug/EHwxLo+sW6MSpa1ulA8y3fHDof5joRXx78EdCvvDH7TmkeH9SQLd2N9NDJjo2Inww9iMEexr6o/Zr1C/1P4I+GrrUmd5xbtEHfksiOyof++QK8o8XwQQ/tx6A8IAaa3jklx/e8mRf5AVjhZyh7Si3pZm+JhGfs6yWt1+J7X8bv+SQeLf8AsE3H/oBr85q/Rr42KW+EPixVGT/ZNx/6Aa/OWuvKPgl6nHm/xx9D70/ZM/5IPoP+9cf+jnrxf4t/8no6L/1+6b/Ja9p/ZOVl+A+gZGMm4I+nnPXi3xb/AOT0dF/6/dN/ktc1D/eanpI6q/8Au1P1ifWuqXaWGm3V9IrOlvC8zKvUhVJIH5V5P8MP2gvCXjvxPB4dt9P1PTr25Vjb/aVQpIVBYrlScHAPX0r1rUbWO+sLmym3CK4iaJ9pwdrAg498GvN/h38DPAfgbX49d0q3v7jUIVZYZbu43iPIwSoAAzgkZPrXDT9jyS5736HdUVbnjybdSt+1L4P03xJ8KNV1Ce3T+0dHga7tLjHzKF5dM/3SuePXBr4Nr7L/AGsPipouleENR8EaZeR3et6gvkXKRnItYjy289mI4C9ec18aV7eVxmqT5tuh4eayg6y5d+oUUUV6Z5h9afCj/km2gf8AXkv9a6euY+FH/JNtA/681/rXT1/I2c/8jHEf45f+lM/d8v8A90pf4V+QVZ061+1zmMuUAUtkDNVqsWNybWVnVdxZCvXGM9648N7P2sfa/D1Ompzcr5dycWEe6RmuCkMeAWZCDk9sU5NNDTFTPmLyvMV1XO4fSoLa9aNZI5kE8cmCwcnqO+alGpyCVnWNVHl+WiqcbB616NOWAaTkvz8/wtbzuc8lX1Sf5EdzaJb3ccUk3yOA27byAfUVM2lsrrGZl8x2IQdio/iNVb24+1SiUptfaAxB6n1qVr+T7RBMihWiQJgnIIrOMsGpy5o6XVt9uv8AX5lNVrKz1HnT42UNBciVQ4R/lwVyevvTTYjddL5h/cEDp1ycUS3/AO72W8CQAsHbac5Ip0+o+YjhbdI2kIMjAn5sVo3gf6vZ6Pb523JXt/6sOvtNFvDJIsxbyyAwKY6+nrUUVnH9nSa5uBCJM7BtyT70681FrqJ45I+CwZPm+7TYb1RbpDPbpOqfcJJBFKo8F7Z8i922l72vfr12CPtuTXf5EkemPIbfazFJRlmC8LSw6aJPL/fEb2cfd6baYmpSK9uVUhYRjaG4anQ6kYzH+5B2M5+913VpF5dfX9f7v/B/qwn9Yt/Xn/wCGytY5oppJJjEsWMkLnrTL23NtIq7w6uoZGHcVYjvoI1kRbNfLkADL5h5xVe8uWuZAzKqKq7VVegFctZYWNBKLvLyv389LWsaQ9o567fIgooorzzoMfxx/wAibrX/AF4T/wDoBr47HQV9ieOP+RN1r/rwn/8AQDXx2Ogr9x8Jv90xH+Jfkfm3HP8AHpej/MWiiiv1o+FCiiigAooooAKfCwSVHPIVgf1plA5OByaTV1YcZOMlJdDqv+Emtf8An2n/ADFJ/wAJNa/8+0/5iue+w3v/AD6T/wDfs0fYbz/n0n/79mvE/wBX8D/K/vZ9t/xEjO/+fsf/AAGJ0P8Awk1r/wA+0/5ij/hJrX/n2n/MVz32G8/59J/+/Zo+w3n/AD6T/wDfs0f6vYH+V/ew/wCIkZ3/AM/Y/wDgMTof+Emtf+faf8xR/wAJNa/8+0/5iue+w3n/AD6T/wDfs0fYbz/n0n/79mj/AFewP8r+9h/xEjO/+fsf/AYnQ/8ACTWv/PtP+Yo/4Sa1/wCfaf8AMVz32G8/59J/+/Zo+w3n/PpP/wB+zR/q9gf5X97D/iJGd/8AP2P/AIDE6H/hJrX/AJ9p/wAxR/wk1r/z7T/mK577Def8+k//AH7NH2G8/wCfSf8A79mj/V7A/wAr+9h/xEjO/wDn7H/wGJ0P/CTWv/PtP+Yo/wCEmtf+faf8xXPfYbz/AJ9J/wDv2aPsN5/z6T/9+zR/q9gf5X97D/iJGd/8/Y/+AxOh/wCEmtf+faf8xR/wk1r/AM+0/wCYrnvsN5/z6T/9+zR9hvP+fSf/AL9mj/V7A/yv72H/ABEjO/8An7H/AMBidD/wk1r/AM+0/wCYo/4Sa1/59p/zFc99hvP+fSf/AL9mj7Def8+k/wD37NH+r2B/lf3sP+IkZ3/z9j/4DE6H/hJrX/n2n/MUf8JNa/8APtP+YrnvsN5/z6T/APfs0fYbz/n0n/79mj/V7A/yv72H/ESM7/5+x/8AAYmprWtQX9l5EcMiNvDZbGOKw6lltriJd0sEqLnGWUgVFXp4TCUsLT9nSWh81mucYnN6/wBYxMk5WtoktF6BRRRXSeaXdC/5Dun/APX1F/6GK/T09TX5eafP9lv7a6K7hDMkm3OM7WBx+lfVB/a403/oR7z/AMD1/wDiK8nMsPUrOPIr2PWyzEU6Klzux8u6/wD8h7Uf+vuX/wBDNfR/7Evj20s5b3wFqVwsTXUputOLnAd8ASR/UgBh68181ajOLrULm6C7RNM8gXOcbmJx+tRwTSwTJPBI8UsbBkdGKsrDoQR0Nd1egq1LkZw0K7o1edH6B/HD4V6T8TtEht7i4NjqdmWazvFTdtz1Rh3U4H0xmvD/AA5+yfrB1hP+Ei8S2A01Hy4skcyyr6DcAFz681mfD39qLxJo1nFY+KtLj16OMBRdJJ5VwR/tcFWPvgGuzvf2tNBW2JsvCGpyT44Wa4jRM/UZP6V5MaWNor2cNj15VcDXftJ7nvyLovhHwsq7odO0fSrUDLHCRRIP/rfia+HZviUmo/tGW3xCuA0dkmpxlVbqlqv7sZ99mSffNU/i18Y/F3xGxa6jLHY6Srbk0+1JEZI6FyeXP149q85rrweBdNN1N2cmMx6qNKnsj9PNRtbLW9EuLGYrNZX9u0bFDkPG64yD7g18l3v7KPixdbaGx8QaS2lmT5LiXeJVT3QDBbHviuZ+En7QPirwLp0WjXlvFrmkQ/LDDO5SWBf7qPz8vsQcdsV6wv7WnhvyNzeEdXE2PuieMrn6/wD1q44YfF4ZtU9UzrniMJiUnUdmj3XwR4dsfCHhDTfDti7G10+3EQkfgsRyzH6kk/jXxtqniK38Vftb2WsWcgktW1+2hgcdGSNlQMPY7Sfxqb4rftF+KPGOmz6PpNpHoGmTqUm8qQvPKh6qXwNoPcAfjXlfgnWU8O+MNH157drhNOvIrkxK20uEYHaD2ziujCYOpBSnPdo58Xjac3GENkz9H/FbvH4X1aSNmR1spirKcEEIcEGvIP2RfiRJ4u8Gt4e1e6abWtHUDfI2Xntz91yTySD8pP0PeuM1n9qzTtQ0i9sV8F3kZubeSEOb9Tt3KRnGz3r5++GXi/UPAnjPT/Emn5ka2bbNDuwJ4jw6H6j8iAawo5fN0pxmrPodFbMIKrCUHddT6E/bO+GoeJfiJo9v8yBYtWRF6r0Sb8OFP/AfSvlevqfUv2q9D1LT7jT77wDcz2tzG0U0T36kOjDBB+T0r5f1BrR7+4ewilhtGkYwxysGdEzwCR1IHeu/AKtGHJVW2x5+PdGU+em733IKKKK7zgPavBvxh0XQ/Cum6PPpOoSy2kAid0KbWI7jJrW/4XtoH/QF1P8A76j/AMa8Mh0nVZollh028kjYZV0gYgj2OKd/Yms/9Am//wDAdv8ACvg8RwLw9Xqyq1F70m2/fe7d31Po6XFWZUoKEZKyVtl0Pcf+F7aB/wBAXU/++o/8aP8Ahe2gf9AXU/8AvqP/ABrw7+xNZ/6BN/8A+A7f4Uf2JrP/AECb/wD8B2/wrH/iH/Dfb/yd/wCZf+t2Z/zL7ke4/wDC9tA/6Aup/wDfUf8AjR/wvbQP+gLqf/fUf+NeHf2JrP8A0Cb/AP8AAdv8KP7E1n/oE3//AIDt/hT/AOIf8N9v/J3/AJh/rdmf8y+5HuP/AAvbQP8AoC6n/wB9R/40f8L20D/oC6n/AN9R/wCNeHf2JrP/AECb/wD8B2/wo/sTWf8AoE3/AP4Dt/hS/wCIf8N9v/J3/mH+t2Z/zL7ke4/8L20D/oC6n/31H/jR/wAL20D/AKAup/8AfUf+NeHf2JrP/QJv/wDwHb/Cj+xNZ/6BN/8A+A7f4U/+If8ADfb/AMnf+Yf63Zn/ADL7ke4/8L20D/oC6n/31H/jR/wvbQP+gLqf/fUf+NeHf2JrP/QJv/8AwHb/AAo/sTWf+gTf/wDgO3+FL/iH/Dfb/wAnf+Yf63Zn/MvuR7j/AML20D/oC6n/AN9R/wCNH/C9tA/6Aup/99R/414d/Yms/wDQJv8A/wAB2/wo/sTWf+gTf/8AgO3+FP8A4h/w32/8nf8AmH+t2Z/zL7ke4/8AC9tA/wCgLqf/AH1H/jR/wvbQP+gLqf8A31H/AI14d/Yms/8AQJv/APwHb/Cj+xNZ/wCgTf8A/gO3+FL/AIh/w32/8nf+Yf63Zn/MvuR7j/wvbQP+gLqf/fUf+NH/AAvbQP8AoC6n/wB9R/414d/Yms/9Am//APAdv8KP7E1n/oE3/wD4Dt/hR/xD/hvt/wCTv/MP9bsz/mX3I9j8QfGrQ9S0HUNPj0fUUe5tpIVZmTALKQCefevDR0q9Jo+rRxtJJpd6iKCWZoGAA9TxVGvpciyPL8opzhgVpJ3etzysxzXE5jKMq7u1tpYKKKK9084KKKKACiiigAqS1/4+Yv8AfX+dR1Ja/wDHzF/vr/OkyZbM9IJOaMmg9aSkfFC5NGTSUUALk0ZNJRQAuTT7eGa4nSCCN5JXOFRRkk1HXZ/C/TzJeXOrOF22sZWIucDzGHr7D+dRUnyRbN8NRdaooHJXdtc2c7QXUMkMq4yjjBFW00TWHtPta6bdGDG7f5Zxj1+ld/r+mxXGsaDq18IWzIsF3sYMhfGV59N3H5Vl+LrzxcviC5gtluxa4IjWOPMZTHfjHrmslWcrWO6eAjS5nK7V9Leavqcuvh/XWUMulXhUjIIjPIqle2t1ZT+RdwSQS4B2OMHBruvBeralceHdbkmvZpHt4B5LMeU+Vun5CuGvry6vrj7ReXDzy4A3ucnA6VcJScmn0OfEUaUKcZRbvLuQZNGTSUVqcQuTRk0lFAC5NGTSUUAY3jH/AJA//bVf61xtdl4x/wCQP/21X+tcbTR9LlX8D5hRRXb/AAY+HepfEnxcmj2khtrOFRLfXe3Ihjzjgd2PQD8e1TOcYRcpbHqQhKclGK1OKjR5JBHGjO56KoyT+FaL+HvEEcHnvoOqrFjO9rOQL+eK/QnwF8O/B3gXTlg0LR7aF1X95dyqHnk9Sznn8Bge1aKeMfCMl4bFfFGitc52+SL6Pdn0xmvJlmzb9yF0evHKUl787M/NIgglSCCOoParIsL8jIsboj/ri3+FfRf7dNjYW+s+F7q0s7aGW4huDLLFGqmXBjxuI64yfzr6p0RV/sex+Vf+PePt/sitamY8lONRR3v+BlSy3nqSg5bWPzDZWVirKVYHBBGCDUkNtczgmC3mlA67Iy2Pyrd+Jv8AyUjxN/2Frr/0a1fSf7ByqfDPijKg/wCmw9R/0zNdVfEeyo+0t2OXD4f2tb2dz5Pnt7iADz7eaLPTehXP509LG9dA6WVyykZBELEEflX1J+3qqjTfCWAB++uug/2Y69s+CiqfhD4T+Vf+QTb9v9gVzTzBxoxqcu51Qy5SrSpc2x+dZhm87yfJk83OPL2Hdn6dakaxvlUs1ldKoGSTCwAH5V7zrAH/AA2/EMDH9tQf+iVr6m+Jir/wrnxL8q/8gq57f9Mmp1swdNw934kmKjl6qKfvfC2j82KVFaRwkas7E4CqMk01fuj6V2/wG5+M/hH/ALCkX8675y5YuXY86Eeaaj3OS/s/UP8Anwuv+/Lf4VFNDND/AK6GSL/fQr/Ov1BnaCCF5pmjjijUs7vgKqgZJJ7Cse11Lwj4jBt7W/0PVwRzHHLFPkfQZryFm7/k/E9l5Qv5/wAD80qK+3/i5+z34R8U6dcXfhuzg0LWwpaJrcbYJm/uug4Gf7wwR718U6pY3el6lc6bfwNb3drK0M0TdUdTgj8xXoYbFwxC93c87E4SeHfvbFaiiiuo5T6C8Ak/8IXpPJ/49l/rW3k+prD8A/8AIl6T/wBey/1rcr8Qx/8AvVX/ABP8yQyfU1PaWt1dsy2sMkzKMsEGcCoK1PC199g1uCVjiNz5b/Q//XxXPBJySlsXBJySlsUrW1urpnW3hllKDLBRnA96ktNO1C7jMltaTyoP4lU4rrdUgj0HS9SlRgHvZtseOqqev5fN+lJ4kl1a3NjHoqyC08obPJXIJ9/bGK6nhox+J7djqeGUfie3Y5CCzvJ52t4beZ5V5ZApyPqKZBDPPOIIY3klOQEUZJr0VFT/AISeB2CrctYnzgvrlcf1rk/DdvcW/ie2kngliVpWUM6EAkg+tKeGUWlfd2JnhuVpX3ZkxWd5Lctax28rzrndGF+YY68USWl5HbC5kt5VhJ2iQr8ufTNdfo1pcx+N76eSGRYsOd5GFIJGOantLizXw3aQ3wBtruR4i393LMQaccKmnd23KjhU07u25xken6hIsTR2k7CUExkL97HpUh0fVwCTp9yAOvyGuk8UC40fRtMit7hlkhdkEi8EjH+FM8SajfQ6BpUsN1Ikk0Z8xgeW+UdaTw8I3Ur6WE6EI3Um9DnV0nVmQSLYXJUjIIQ8j1pINL1OeJZYbK4kjb7rKpINdrqU3k6TaBW1ESG2+T7KuRnaPvVHp0qw+E9PaRr5eo/0QZbOT19qv6rDmtfoX9VhzWv0OOi0vU5lZorK4cKxUkITgjqKqzRzQyGOZHjcdVYYIrudD3P4cImvJ7R3vGHm4+fcW6H61h+PZjJrgjMLIYowu4/x981nUoRjTU0zOpQjGmppnP5PqaMn1NFFchyGd4nJ/wCEa1Pn/l0l/wDQTXzmOgr6M8T/APItan/16S/+gmvnIdBX6JwV/Aq+q/IaFooor7YYUUUUAFFFFABUlr/x8xf76/zqOpLX/j5i/wB9f50mTLZnpB60lKetJSPigoorqvDtnY6jpcDG3i8+KcCX1dckc1lVrKmlc9HLsuqY6UowaVu5ytFekNo+kjWfJ+wQbTBnZjjOetWl0HSd/OmwY/3ax+uR7Hqf6sYj+dfj/keW1dTVL5NKfS1nK2btuaMKPmPuevYV0WnaXaHX9a0+a2UoBugJH3OnT860bXTdNGuGxk0+Bl+zCQfL34H+NT9cg+ha4axMdqi/H/I42LVb+PSn0tLgizdtxj2gjOQc56jpV5PFniBLQ2o1KQx7dvzKC2PTJGa7W70fRYLWSc6XBhF3fdr2jwV8PPA194W0+6ufDOnSyyRAu7R8k5781lVx1KG8Talw3jX8NVL7z5TsNUvrG2uLa1nMcVyu2VdoO4YI7/U1Sr651D4b+Crf7ZJ/wjWnBAyFPkPygj6+tXNM+H3w/vIg48J6YBsB/wBX3796wjnNHmtyu/yKlwji3FXqKy9f8j46or6S8d+CvCdlrggtdAsoYvI3bVTAzmudHhbw75an+ybXn/Z96znn9GLtyP8AA5Z8MV4u3Ovx/wAjw+ivU/DWg6NcaXqJn063eWGdtrMOQu9hj9KzPFGk6Xb+HdSnt7GGOWKaNUdRyoIXP86qhnlKtUjTUXr6GNfh2vRpyqOa91X6nn9FFFe2fPmN4x/5A/8A21X+tcbXZeMf+QP/ANtV/rXG00fS5V/A+YV9o/sSaRb2fwrutWVR9o1DUJPMbvtjAVR/6Efxr4ur69/Yc8T2114Q1PwlJIq3ljcm6iQnl4pAMkfRgc/7wrz80TdDTufR5W0q+plftu+NtWsrjS/Ben3Utra3Nubu9MbFTMCxVEJH8PysSO/FfK21f7o/Kvtr9qf4S6j4/sbHW/Dojk1nTkaM27sF+0RE5wCeAwOSM8HJr5XHwt+I5vfsf/CEa952cY+yNt/766Y981OX1aSopXSfUrMKVZ1m7Nroc3earqd9ZWljeahc3NtZ7vs0UshZYd2NwXPQHA49q/THRP8AkDWP/XtH/wCgivz4+IXwv8UeAtD0rUvE0dvayalK6RWqyB5ECBSS5Hyj73QE1+g+if8AIGsf+veP/wBBFcuaSjKMHHbU68rjOMpqe+h5Frf7Nfw+1fWb3Vrq61wXF7cSXEoS6UKGdixwNnTJrtPhT8NfD/w3sr608Py30kd7Kssv2qUOQVGBjAFfLPjn48/FHS/GuuabZ+II47a11GeGFDZQnaiyMFGSuTwK9t/ZN8eeKfHmh69deKNQW9ltLqKOErCke1ShJHygZ5rHEUcTGjzTleOhrh6+GlW5YRtI5D9vb/kG+Ev+u11/6DHXtvwT/wCSQ+Ev+wRb/wDoArxL9vb/AJBvhL/rtdf+gx17b8E/+SQ+Ev8AsEW//oAqav8AucPVl0v98qeiPmbWf+T4Iv8AsNQf+iVr6n+Jn/JOfEv/AGCbr/0U1fLGs/8AJ8EX/Yag/wDRK19WfEKCe68BeILa2heaeXTLhI40XLOxjYAAdyTVYvel6InCbVfVn5or90fSu3+A3/JZ/CP/AGFIv51TX4a/ELaP+KJ8QdP+fCT/AArofhN4c8QeHvjT4LXXtF1DS2n1OMxC6gaPeAecZ64yK9urUg6ckn0Z4dKnNVItrqj7k8f/APIieIP+wZc/+imr81LG4uLO4iurOeW2uIiGjliYq6EdCCORX6XeN4ZbjwZrlvbxvLNLp1wkaIMszGNgAB3JNfBfhv4M/EzW7qK3t/COo2oYgNNex+RGg9SWx+gJry8rnCMJ8zsermkJzlDkR9o/ATxPeeMPhPomuak3mXzxNFcPjG942KFvx25/GvlP9sTS4NO+Nd3NboEF/Zw3Lgf38FSfx2CvsH4W+FIvBPgHSfDMUwnNnDiWUDAkkYlnYe24nHtXxZ+1J4jtvEnxm1WaykEttZKlijqchjGPnI/4EWH4VGX2eJk4ba/mVmF1hYqe+h5dRRRXvngH0D4B/wCRL0n/AK9l/rW5WH4B/wCRL0n/AK9l/rW5X4hj/wDeqv8Aif5khRRXjHxn8Ta/pHjEWmmatdWkH2SN/LjbA3Etk1GGw8sRPkizpwmGlianJF2Pcr/Ur6/SNLu4aVY/uAgDFTWOuapZQeRb3jrGOikA4+melfM3hfxd4svdRjgk16+k82VIwC/qa+gPFV5Hp+gXU8WFkjhwrDru6A/nXpLK6/M7T1+Z6ssmxELS51d+pqW+qahBeveR3T/aHGGdsEkfjUl9rWp3qIlzds4jcOmAAQ3rxXzBqHjfxV9sl8nXr1E3kKA9T+H/ABd4tvNYtoG1++ZHkG4b+3U0f2VXStz/AJlf2LibfGvxPpy48QaxPbG3kvXKEYbAAJHuaqS311LYxWMkpNvEcomBwf8AJqO11/wl4d0Kyk8UajZxTvEGYStukYnnoOait/i58IZJDDGwkb+/9kcL+dX/AGPiJbz/ADMZZXXe81+JbvNRvbu2it7m4aSOL7gIHHGOtNur+6uraG3nmLxQDEa4A2iqnij4m/DfSrAXcKRXjMDtht4yW/HPA/GvMB8fd2uRwW/gzSls3bA+0SsXI+o4/nR/YuIf21+InlNb+dfiezR+ItZjjWNL1giqFA2LwB+FNtde1a1gWCC8KRp90bV45z6V5X4m8azalqJurO1n0m3kCqsMEmURseo9fyrAbxFr3mHbrNyVBxtY/wCFc1TB4mlK0pW+89Clw9iasVKFZfe9PwPbZtUv5raS3kuC0UknmMu0DLZzn86ZqGoXl+YzdzeaYxtUlQCB+FeYeGJ9e1XXbKxg1S8ElxMqHModQM8nDD0r6F1jSdKhtJBDZQhkiPzbecgdaKeAq1YtqWhhisgxND45p/eef0UUV5Z86Z3if/kWtT/69Jf/AEE185DoK+jfE/8AyLWp/wDXpL/6Ca+ch0FfonBX8Cr6r8hoWiiivthhRRRQAUUUUAFSWv8Ax8xf76/zqOpLX/j5i/31/nSZMtmekHrSUp60lI+KCtDwpb6HNqc8d3pFnOxt2cllOS4brwR2rPq5oMYg8Z28TcLPAf8Ax5a4MftH1PquFv4tT0/U6A6b4fOtwf8AEjszEbUuwLydeP8Aarf/AOEf8N+ZgaLAOAw2zzD+T1zWtzJY30uTykKKPbII/pXS2l4slpZXRYYliUfjivPjGN2rH2bbMTxJovh/Tr+0mj0vas5dJMXc47Ag5356imtpOjw+MLaFrKYQXVr8hF9cA7xz1357dKl8eRzPc2Tqf3Xzbh74/wDr1k6vrG7XbBeklmw59en/ANeolypvQqPMzrNU0vQrLTp7iZbqJEQks+ozkfkXwagtfi94xezsrTwf4bk/s6zQItzNM5acDrhc/d9+TWRdxt4w1opIJP7CsXzIFB/ft6fT+n1rq5Hg+yo9hiJEXavl/Lt9vavAzDGwlLlitEfRZblspRvN7k2j/Hux1HVDpfiGwv8ATHmCo0iXJZFYH+IEZAz9cV7/AOFrWKaz8y2vrwRlFYETBgcjPHFfFfxA0GJll1SMEzodzH1HevoL9jnxVLq/hG+0G7lMk+mSKYmJyTE2cD8CD+YrDDOFSaYsZhpULo7nxDrv9m6vJZXFvDKVGVebO519eBis/wD4SiwZRusbHHbr/wDE1R+KuR4nUgf8sD/OuQ+bYuRVVKkoSaueHUrNSasdraeK/DU4ZYbHTTksGC8ZwcH+H1zXI/GLXNBu/AN9a2FrZRXBmiBMRG7O4H+6OwrK8B28cmp28cybo5bm4jYfV3/risDx3bGDTdbjK4EV3EoP4YrpwFabxME+6/M4Mzq3wdXT7L/I83ooor70/KjG8Y/8gf8A7ar/AFrja7Lxj/yB/wDtqv8AWuNpo+lyr+B8wrX8HeJNY8JeIrXXtCuzbX1s2VbqrA9VYd1I4IrIooaUlZnpxk4u6PtL4e/tNeC9YtIofFCy+H9QwBIxRpbdj6qygkD2I/E13j/GP4XpB5zeONH2+gmy3/fIGf0r88aK8yeVUm7ptHpwzaqlZpM99/az+J3hPx4miaf4Yu57z+z5ppJpzCUjIYKAF3YJ6HtXv2lfG74VQ6XaRSeMrJXSBFYeXLwQoz/DXwJRWk8upyhGF3ZGcMyqRnKdldm349vLbUPHOvX9nMJra51K4mhkHR0aRiDz6g17p+yB4/8AB/g3QfEFv4n12302W5u4nhWRXO9QhBI2g96+cKK6a2HjVp+zb0OajiJUqntEtT6I/bC8eeEfGdj4bj8L63BqbWstw04jVhsDBMZ3AdcGvVvhV8YvhppPw18OaXqPi2zt7y102GKeJo5CUdUAIOFx1r4hornll8JUlTu7I6I5hONV1LK7PZtT8W+HZf2sI/F8eqQtoQ1SKY3m1tmwRKCcYz1HpX07/wALy+E//Q62P/fqX/4mvz8oorZfTq8t29FYKOY1KXNZLV3P0E/4Xn8J/wDodbH/AL9S/wDxNeRfGH4leB9a+L3w41nS/EVtdWGlXjyX0yo4EKlkwTlc9j0r5YoqKeWU6cuZNl1MzqVI8rSP0E/4Xl8J/wDodLH/AL9y/wDxNUtS/aC+E9lGWHib7UR/Db2srk/+OgV8EUVCyml3Zbzer2R9JfFz9py41fTZ9H8DWNxp0UylJNQuSBNtPXy1GQp/2iSfYV82kkkkkknqTRRXfRw9OirQRwV8RUru82FFFFbGJ9A+Af8AkS9J/wCvZf61uVh+Af8AkS9J/wCvZf61uV+IY/8A3qr/AIn+ZIV4b8cYIpfGwLLlvskQz+LV7lXkfxJ0a91j4m2dtawmUSQwqdrDI5bkjrW2Vpuvp2PZyK31rXszQ+DHgKzkmt9SunkdwfMCgf6s9q9T8b+HrW60aS2Wd03YznvV/wCHul2ekWi2JkjJYD5s8k960vF0CTR+TbzJ5gB34549K+rdkfXcje6Pjzx14cvvDWri2u13RTKZIJB0dc/zHesO31ZtJmEtvj7SVIQkZ254zXq/7QN/bf8ACOab57xrew3EiQxfxsmMFv8AdyBXiNoWkm6bnPXjJq4QV7nPOq7WLhh1LV74zXMkt3M/JLMTivR/AHgWe7nWR/kQfewOM1W8C6bFtWWZQqKw5I+8a9S0i7ZNqwArg8Bazr12tIm2Hwyl70jpdD+Fuj39pGLy3FwAOC/FcZ8XfgVax6XeavoJFuLWLzGQHIOD0H516DpnijVIYPJVcxjsR0pb/W2urN4J5MxSfLIvPIPB/nWMatludU6CfTQ+X/Dfiq6tdllfL5ghBj2t6V1cWp6XqExSRlgl2b4pB91h6N7iuS+K2gyaLrZuocmKR/vD17Vy8N80biTcxIbsex612rlrU7SR5r5sPUvF6n0t8Brc3HjUXLA7bOFpDzxk8D+de6X82+2nyc/u2/lXyF8GPibceF9Y+z3US3FlKNsuf9YqA5yp9ueK+qlvYbvTDc28iyQzQl43U8MpXINcnsFQg4rzLxWIde8n2OQooor4g/PzO8T/APItan/16S/+gmvnIdBX0b4n/wCRa1P/AK9Jf/QTXzkOgr9E4K/gVfVfkNC0UUV9sMKKKKACiiigAqS1/wCPmL/fX+dR1Ja/8fMX++v86TJlsz0g9aSlPWkpHxQVDd35h1qwul+9CEB/A/4VNWRqMMkd1BK/3ZmOPwOK87MX7kfU+r4U/jVPT9Tq/F+64N1dqeF2g/gM1YkupbfwVYzKxynQ+2Rj+dU3uEurW+j6h4o3GPoQa0dcijh8J2drxh1IH1Arzu7Ps+yLHjW8kOn6ZdL/AKuTcGP1Tiua1zjUDPGu+UgbFHVmIBX+f6Vb1TUku/h/bRHmVHwPX5Tg/oaz/Cdx9o8WaMLg5Xz4wc98EAfyrkx1TlptnXgaXPVij0m4086P4et7GOQxYjBm2uVy5GWOQfWqMl3d6RpMdv5zXbzHeplHIXsM962dWtrq41oSkLJbRuN4ZS20d2AHUjiuf8WS2q3isbqOdRgAxE5HPdDyK+Ru5K7R95GNONl2My5vJr23kjuoXQyDuwZD7eo/Guo/Yple2+IevaeCSgtXUn/dkTH9fzrnddvLez017qVdoSIsffitr9hxXufHWsXj/ee0klb/AIFIgrswTvK68jyc1ioxSvdnt3xLgaTxGrAcCI5P41zE1uGhQLyR7V6P4ltI7rVZN4zgYrNOkwbFAXtj9MVvXg3Nnx9Ve+zzDQlNvCJFJUx3cvI7HzWrK+JgA0PV23ZZrqEnjrkZruItM2aRczFR82pT/kJXrI+OGlwWvhG4vIFwLh4GYZ7g4rXL4v63DXqvzODMr/VKv+F/keDUUUV+hn5eY3jH/kD/APbVf61xtdl4x/5A/wD21X+tcbTR9LlX8D5hRRRTPSCiiigAooooAKKKKACiiigAooooAKKKKACiiigAooooAKKKKAPoHwD/AMiXpP8A17L/AFrcrD8A/wDIl6T/ANey/wBa3K/EMf8A71V/xP8AMkK4z4j2NveWdyovrLT7nylIup4t2zByOQMjODiuzrxb9oHWpYbw6Su1VaGN2IUBjkngnqR7V2ZJHmxNvJnpZU7Yj5Hr/gu8t77w9Y3yyCeQwgNJETgkcEjvijUtU+xSyyPKIwoLZdv615d+zv4ijudNn0OedVu7NjLaruwzxnqP9oA9verHxh1Nrbwpqs0yyC4kfyIi54AY8kfQZr250pe05D9FhWToe08jxHx94iuPEniS51GaRmBcrHk8BAeAKq+HI5bvUYoYlw5Ocj0rLI3SEHiu8+H9jHZafNqc64eT5Uz2UdTXoTahE8OnFzmdjpP2WxjVbqYIiDp3NdXpXibSbY5t5Fl4xycGvOdQ1ezWbBZF45Zmxk1QkksdQw0LCGUY+deP5da5HC+56Kq20R7O/iu2mIZF2t0wTQmrfaCE3oC3vXmGlTzBNkxzjoc9ade6x9l3NuOe2KxdPWyN1V01N3426Ysnh6O6jkWQN1wc4PUf1rwsNhcV6VfeKFvdIezuFl2nkEqcV5tc7RM/l/d3HFdeHuk0efi2pNSQqTskgdSVccgivrr4C6tJqHwqsVndme3WSHJOeATgfka+PWyR+NfSH7LuqLJ4R1DTGfMtvcF8H+66/wCINaVtabOJ7M9Pooor8/PiTO8T/wDItan/ANekv/oJr5yHQV9G+J/+Ra1P/r0l/wDQTXzkOgr9E4K/gVfVfkNC0UUV9sMKKKKACiiigAqS1/4+Yv8AfX+dR1Ja/wDHzF/vr/OkyZbM9IPWkpT1pKR8UFJrsYl8J2l0n37e7eNvoTmlql9udtG1KwWyvpQLgOrR2zMo/HGK8/MPgR9Vwr/Gn6L8y74MV5p9QgbkiA4+mc1u+IpRceFbR1+9DIp/Doa5rwxd3Nnq8VyNJv3SZGiYbVXccdtzCszXPGUUWnT6QtpOLtJiBllIXJHoTkivJdRRg7n3Cg5SRfxJBZPbspKq0gHH97H+FYJ1Jo5nmt5Cj27R+U3oytnI/Gse68SapNM0TXpCnAkKr/jVfTo9R1fXoNO0m1luppW2pGoydvv6epNeTWqSqKzPVoU1Td0fTH9sG58PQ6goVXliWTAPPzDmvPtR1KSa7LOJmw3BxjFeleG9IfQPDFlpd432i8it0jaWGLfsOTleRzj1+tZsNhpP/CXW2+1DHa7BYxhS4GQSp6Ec+3evD5UnY+mU3KGx4p8RdcaZzpm2RH4Mu/OVHpg9K99/YHsHePxHqzDCosNsg9M5Y/yFY3j3wXZ+LNOnkktIre8TCxXUZDsmOxx1zxmub+C/xCs/hbrN74P8RyarZ2t1OJmvLNsKrbQoJUrlkwOo6eld+FnFJKK1R4uYqpdykfYOooTq8rEjb3z9BTdi9sVxmj/EHwTe6t9hi8U6PckxI0byaiDI7E9CdwycY4rtVEWfliX8cn+Zre93ex4bSb2MddEP9mS2bzKS88sobb03uzAfhnFcj8d7JY/hZKGk3PBLEAcdQXAr0pAuciKMf8AFcJ+0Cf8Ai1mocAfvoeigf8tBXRgYpYmDt1X5nBmcI/Uqun2X+R8t0UUV90fk5jeMf+QP/wBtV/rXG12XjH/kD/8AbVf61xtNH0uVfwPmFFFFM9IKKKKACiiigAooooAKKKKACiiigAooooAKKKKACiiigAooooA+gfAP/Il6T/17L/WtysPwD/yJek/9ey/1rcr8Qx/+9Vf8T/MkK8E/aLb/AIqJFwOLaMnjnqa97rwH9oSRf+EvaJ+P9CiIP4tXo8Pq+L+TPQyz+P8AI8x06+u9Ou49QsZ3guYXDRyKeQa6rxj4/wBT8X6TBp1/Y26NE/mGSItlzjGcHp1ri2bESqOpOTUkbmH7v38/pX1s4KTTfQ+njUlGLinoyKG0kkvEh2nLH869m0Sx8qwhtAg2rGEORnPHNcZ4F09dYuFuJCoMVwqlMdRjJ/SvRpWktbp0EZG1uDXDipdEd+Cgt2ctr3hmaxnErW9vNA53KwXbtPvWJcWRgkVo41RewVs/z616Pfa9M1r9nZElUf3xkCpPD6+H7d47+8jWW53A+V5fygfjWPtGkdXsE3oYWmeFvETeHX1ptNmFggyZNp6etcZqNxL5jbFLknhQOgr610nx9pdzosmkvbwx2ssfllRxwf0xXzj4x8Ow6fr1xbRq/kFt9s54JQnj/ClGpG4VKMkjiVvpArboyCFyQQcAe/Jx+Nc5dMrzyMvAJzXa3tjcNE6vGJOMZ/iri7+BoJCrAjnvXVSabPPrKSWpWJ4r0n4LeJm8OeIiPs/nx34jt2XftKksAGH0zXmx7Yr0n4L+GovEesSSTaibEWDQyRfuPMEzhs7TyNvA68/SqrX9nKxzadT6YPWig9TRX5+fEGd4n/5FrU/+vSX/ANBNfOQ6Cvo3xP8A8i1qf/XpL/6Ca+ch0FfonBX8Cr6r8hoWiiivthhRRRQAUUUUAFSWv/HzF/vr/Oo6ktf+PmL/AH1/nSZMtmekHrSUp60lI+KCqVx+5OpW+5tstukgGe4NXawtdN9LqAtdPtZrq7mh2JFGpLY9cDnHvXm5lJRpps+s4Ti5V5pdv1MPU9cW1gFmrHcJNzMP4R6VR03w9rGtM02l2LXQ3D54um45wMk8ng8e1egeD/gfrerzpc+Ipo9NtM5aKI7pmHpnov617CfCui+FfDBt9AtYrLyXWQTsCxLA8ksepxnr2z0r5LEYyPNaLuz9Pw+Cko3lojyXwV8C/EGqSJL4hnj0qz6lFIedvb0X9a9i0zw/4U8Baay6VbRwykYeUndI+P7zHk/Suf8AFXxFj02wFxcXSRCNR5mOfm9AOprzZ/i/Z3jT3Vxpd1NGjhUy6gEkE9O3SvNlOvXT5I6Howhh6DTnI9G1XxhbLdC61a+Sxs1B8tZCQGft0HpmvKvGvxQkW5mGi3QEJRowTGN7A9wTyM/yqSL4l6Fq0ksOteH2W22El1kDhV91IGagbQfhvp9w3iS6vUuNLkC+RaoxYlznIK9e3Q+9aUqSp6VYu/33OipWdVXw80l91jqv2ftc1q70ea4uNv2eO48tAQScYBJyepyTzXpOvaB4d1radU0+3uo8hwXUEo3qD/Md68k034weFNIUWem6HdxWijjaiAA/7ua2rf4t6LqRMNjvt2JG55V27c/z6VnVpVefmjFon2tD2ShKabS+8x/jX8NtLsbCHUvD2l3MF2yF5bW2O+HAPLAMdw9gCeleo/so/GjT73R7TwL4puGXVbfMdhdXEhxOnaJif4x0GeowOoqxpd2de0lL6ZYyz9Aq4G3txXmvxK+HFvqUj6npGLLUgd24cJIf9rHQ/wC0PxraGNXM4z+882eWydNSjv2PtbzvSGMfma4D9oSQt8LNQG1B++h6Lj/loK4P9nT4qaxqElt4G8d2ctrrEcRFlfysNt6q4+QnvJjuM7gPXr3P7QP/ACS3UP8ArtD/AOjBXp4Nv6xT9UfOZrFxwdZP+V/kfLdFFFfcH5EY3jH/AJA//bVf61xtdl4x/wCQP/21X+tcbTR9LlX8D5hRRRTPSCiiigAooooAKKKKACiiigAooooAKKKKACiiigAooooAKKKKAPoHwD/yJek/9ey/1rcrD8A/8iXpP/Xsv9a3K/EMf/vVX/E/zJCvAv2hLVpfF3nRt862cY2+oy1e+1418ZlMXi+K5JAjNvGkh/ujJ5r0eHmvrevZnoZZf2+nY8OhLENsUM6D64HrikV9r/NnOckHg17fa2+k20Ai0u1sZXYByZEHzsPU1ox6R4Q8U2/2XxJoi6deA7I7u2kwcdjuAx+DDFfW05qpLlvY+tq4aVKKlv6HH+ANQtZtE22rCOa1VjcRBMbyzgh8/QYrW1zUJJLoKSVRlzurC8KaR/YHxG1nw0sk89vJC6W07x7fM24cH0zjI4rV1SI7IwfvKdpzXFXjaZ04Z+5oFjZi6kG+4WKHrvLfe+lZouNQsr6QLKTGjkKGOVYZ/KoNP024tNRaaAkwSH/VmXaCf5VvXFiVbaGeCYYzHNjnPcMOCKhRRvzPsZ17rk2FAtpT34cYH0qe81y61WC1ju24gBEe4fMM9s1Wukktm/eLGwzjgqR+lUv7S0+QtGsymQcFBnNZyh5F+08zdhaORMFRkVwvxIto45raZeGfOfwrpdKuFkmIBIQdc1x3j69W71PahysXyLz+dXRi+cxxE06Zzi4zXvn7NcWkx6bfzXsgjuHmURZk2/wnHXrzXgsEbSSLGoyzEACvVdGD6Jpmi6e8bx3N3fRO+VwcbwK6qv8ADlc8tq6Z9E0UrfeP1pK/PT4kzvE//Itan/16S/8AoJr5yHQV9G+J/wDkWtT/AOvSX/0E185DoK/ROCv4FX1X5DQtFFFfbDCiiigAooooAKktf+PmL/fX+dR1Ja/8fMX++v8AOkyZbM9IPWkpT1pKR8UFexfDnw3o+h6BFfRRB7y/UTzyvyzFuQvsB2FeO165pN8I/D1gGf7tug/SvmOKKjhQhbufoXh5TU8XVv8Ayr8zob7UljU7cA1538TvG9voOgyS3Uu4Enyot3LORjAHuOp9KqePfHmj+HbUyXc/mXDA+VAhy7n+g96+bfG/iDVfEeuG71L92oUGCEH5URhkY9SfWvksJhp1pc0tEfpuNxNOlBwWrLfiXxhqGuq0LRRW1u2Mwx5YcHI5PIHtWZCJmt7e1hieSSZ2YIq5ZuwwO/RqoxxMULeleh6JDpw0CXxLFqM9zc6bpYjFq6Fmt7kuFVzxjyyDx717iSgrJHgX5nqcheGKBVs4+WXmdj3f0+g6fXNU3yxyfwpWLM7SOzM7EliTkknvSE1YhSq+XgdaiYKtKzYqvK9FgPXfgN8RZNH1GLw7q82dOuH228rn/UOein/ZJ/I19Ez26yAt2NfCsEmCQ3Uc19kfDDWGvfDVnp99crLqlrZwNdr3G+MMpP4Y/HNeRj8Mv4kfmezluKb/AHcvkWNS0Gz1eyl0uctCZ8eROhw8Ew/1cinqCGx+BNcLpnxk8R614Xv/AIe+LoxeXkTqsN+OJd0T/Msv97gHDdeOc9a9SuUxmReq/MPwr588W2a6f8e9VhjGI5pHuU+kiB//AGY12ZI+acYvpJHl8U0ksJUmusZfkblFFFfoB+FmN4x/5A//AG1X+tcbXZeMf+QP/wBtV/rXG00fS5V/A+YUUUUz0gooooAKKke3uEt0uHglWGQkJIUIViOoB6Gi2gmubiO3toZJppWCRxxqWZ2JwAAOSTSuFiOipby2uLO6ltLu3lt7iFyksUqFXRh1BB5BpLeGa4mWG3hkmlb7qRqWY/QDmi4WI6KuXGk6rbwtNcaXfQxL955Ld1UfUkVToTuDTW4UVbTTNRfSZNWSwuW0+OUQvdCImJZCMhC3QHHaqlFwsFFFFMAooooAKKKKACiiigD6B8A/8iXpP/Xsv9a3Kw/AP/Il6T/17L/WtyvxDH/71V/xP8yQrpNI+Heg+NvDTf21YwTKZGjEmCsoAx0YYPeubr0TwNrK6b4NlVIy04ncrkccgV25G/8Aavkz0cr/AI/yPFPGn7NOr6YXufBGttcIMlbLUDtb6LKOD/wID61mfDP4V+Jby+uJvF9tJpNtZEjy5Gw8zDnOVOCnv37V7zNqlzcOjveE7pNrPnIU9xgdK0ZfNEjKQvlbeT3J+npX1zSbvY+pjWnFWTPlv4j2dzpGvQavbELbSvsbYOA4+6foRWNqJS7hFxHgZOWA7GvoH4ieFdL1PwhqUMcO24uYh5JckFGByCAehzXzDY38+nXktnfRsrRsYpk7gjvXNXi07nThppqxsCErYhpE3KTz7Gq0ryJzlsDpWp9qXyQF2SQuPvAZBFZ8zLG2ByvbNYJ2PQ0sU7nz7oFHdCp9V5qk9nFDlYlAdupxWi0isxCrUMrwxEtJ8z44QHk/4ULUxqO25S1O5i0nTHmIyQMIo6u3pXm87M7FnTGWLHPUk9a6zxLNNLiY3konzgWqQHZGv+961naL4c1bXLxIba2IXP32GI1+prqpx5FqefVm5uyKuhWfm6/aw5GFYO57Ada7E6lJqfjHTnZy0cN1FFGv90BxWldeHdN8H6I7tMLvVrgYD/woPUCub8OER67ppbHN5ESfXMgrKrV5otLYbpcsXfex9Vt94/WkpW+8frSV8IfAmd4n/wCRa1P/AK9Jf/QTXzkOgr6N8T/8i1qf/XpL/wCgmvnIdBX6JwV/Aq+q/IaFooor7YYUUUUAFFFFABUlr/x8xf76/wA6jqS1/wCPmL/fX+dJky2Z6QetJSnrSUj4oUda5PX/AItajZvPpVrpsYe2YwrK8pI+XjO3H9a6wda8i8QeGdeuNdvp4dLneKS4dkYYwQTweteNnOGVeEU43sz7Dg/GrC1qrc1G662XXzM+2Op+J/EsEcjtdahfSrEgPdmOFA9BWz8UotNtfHNxpOlustvpcEVgZR0kkiQB2/76z+VSeDNL8R6B4r03Wl0mfNpKrg4B2nkZxnqM5/Cs648J+Io76XdYyztuO6VSCHOfvZz3615Kw9RKyg/uPtHmGGbu6sfvX+ZmKtPQsoKqxAbqAeta6+G9ex/yC5/0/wAaX/hG9d/6Bc/6f40vYVf5X9wfX8L/AM/Y/ev8zGNRsa3G8Na7/wBAuf8AT/Gon8Ma9/0C5/0/xo9hV/lf3B9fwv8Az9j96/zMNjUT1uN4X8Q/9Am4/T/Gon8L+I+2kXP6f40ewq/yv7hfX8L/AM/Y/ev8zIsIDc6jb24z+9lVOPc4r0/VvFd94T+MesarasXiivGtpYQeJIUAXb+AUY9xXHaP4c8SWep295/ZNwDDKsgPHY59a6H4j6Dql74v1e60+zkuba5vGnjkTGCrnd39M4/CiWGqSi04P7ioZjhovmVWP3r/ADPpTRtdsNc0WLU9PuEmgmTIIPIPcEdiO4rzD4o6fs+JHhzW1IK3+mPE/s8OUP6Fa5b4V6rrPhIXdpeaBfSW1y4ffFtJVgMcjPIrtta1K18RaPYXH2eazutLvpNkc64aWGaPkjGejKPzrny3BVqGLV4vl01t5mme5rhMVllRRqx5rPS67MzaKKK+4PxYxvGP/IH/AO2q/wBa42uy8Y/8gf8A7ar/AFrjaaPpcq/gfMKKKKZ6QUqK0jrHGrO7EKqqMkk9ABSVJazzWtzFc28jRTQuskbr1Vgcgj6EUAfQ+g+D18TfDP4SeEdbefTkv9X1B5Aw2SmNdz/KGHBOAAcdxVaw8E+D9Sh0zxJoGja14Wm0/wAX22kSRzXzu1yrSKPMRiAUkGc/L0wa8c1/xp4s1/WbXWNY8Qahd6haY+zTtKQ0ODkbMY2888VZ134h+ONcurC51bxPqV3Lp8qzWheT/UyDo4A43e/WuH6vV/m7/i3953fWKX8vb8EvuPYdb8H+BbOLxJ4k8S6Zq2tTxeOX0hf+Jk6PJGwHLscliMk56k4GQK8y+Junv8NfjJq1l4VvrqzOmXANnOH/AHsQeMHG7vgORn0rnrzxb4mvLWe1utbvJoZ77+0ZUZ8h7n/nqf8Aa96o65q2pa5qs+q6xezXt9cEGWeVsu5AAGT9AB+FaUqM4v3ndf8ADf8ABM6taEl7qs/+H/4B9R65/a/jzW/h54S1jxFqY0fVvCaahqtvDIA186Avj/eJUc+1cfovwx8F+Nrbwrq+laZqXhWDUNdl0y7sbi7MzSxxxNJvjZwCGOwqeoBPtz4y/ivxK97pd62uXwudJiWHT5VlIe2jXoqEdAKt674+8Z65qdlqWreJdRubuwbfaSmXaYG/vLjAB4HPWso4WpHSMrf0/wDgfcbSxVOWso3/AKX/AAfvPc7jRtG1X4PXug+F/CWqabBN42t7M2dzeFmuSuFLLI4+TIHOchT61n658Pfhvp9p4d128sFtrF/ELaJqsFpqc88S5Q4fzXRDuRgM7QVPPPp5Jq3xL8f6qyHUPFuqz+XPHcxgzYCSp9x1A6Ee1Tt481TxJqFva/ELXde1bQvPNxPb28yiTeEKqybhtB59Ome9JYerHr+LB4ilLp+COg+LngHSfh/4Wt7S8ilfxFe6xd+S5lO1LCJtiHZ0y55B9M10/wAJ/hd4c8QeF9Ng8QaWtpqGsWF1dWV4upyGdhHna6wLGYwg4B3tk9uoFeafF7xvN4+8YPrH2eS1s4YEtbK3eTe0UKDjce7Ekk+5qDSfiL460nSLfSdM8VanaWNtu8mCOXCoGzkD25PHStHTrSpJXtIzVWjGq3b3T0P4iL4ZT9mzwPcWfhkw3tzLcqLtJySkiSASM/y/PvwcAn5egzivE62U8VeIk8KyeFV1i6/sSSXzWsi2Y9+c5Hpzzx3rGrajTcE0+7MK1RTaa7IKKKK2MgooooA+gfAP/Il6T/17L/WtysPwD/yJek/9ey/1rcr8Qx/+9Vf8T/MkK7Lw1Z3EvhOW6j/1cUjlxjO4ACuNrt/DWuabY+A7yxuJkNw5l2RDO47gAOa68mnGGJvJ2Vmehls4xr3k7aGbfSvcWJ8mRMbhu3KTwDyO3PvXYIrOI3VgI9g+Tb34wc1xP9oW8kKqs6Lhtrh1PIHp/jWtc+KtLt2XyYp7l1XaCi4XH1P+FfU/WqP86+9H0Pt6X8y+9FjxIqNpTSSRiKXHyCTG4c5IH4DPHpXzz8UPBE1/N/a2jrJc3hz50fGZR1GOnI6fSvWNT8a67ck2kGmpArBv32zecfjwDzWHYQyeSIrtXkUAnLnLE/WlLEUJK3OvvQ44mnB3U19586W1zd2czW7h02kh43UgqfcHoas/ay3WP8mr074teHp9Xn0690jSZXuirC4ZVUHHBAbnkg55riT4N8TAcaPcH8B/jXDOtSjK3OvvR6NPG0XG/OvvRgXF3N92M+WvcjrUFlIsmofZ2Zt/ll/XjOM1vS+DfFTcLol19eP8aoWvgvxlF4hiuRoF4sSjYWIBGD171dOvRv8AEvvRnWxVFrSa+9HottPHDoVlNeWkctsF2tIY87STxnjkn/Cli+xxCbU7q78uBFZorcHAOB1Ndd8NY77R7RPt1vueNt3lzAFWHdSOmMVd+N/gnw/4g02DVvCc1nY3nyC60+PKpIpPJUdAynsOo9xVTqUrXU196M6eNo3s5L70fN3i/VZL+6a4kQ/Pkg+3b6VjaO+3VtGAPLX0B/DzFrqfE3gjxdcavN9j0G+a1ChUYBRu9+tQaX4C8YJrWlSy6BdpFDcxO7HbhQHBJ6+lT7aiofEvvQq2KpOL99fej6Wb7x+tJSt94/Wkr4w+FM7xP/yLWp/9ekv/AKCa+ch0FfRvif8A5FrU/wDr0l/9BNfOQ6Cv0Tgr+BV9V+Q0LRRRX2wwooooAKKKKACpLX/j5i/31/nUdSWv/HzF/vr/ADpMmWzPSD1pKU9aSkfFBWto+jf2hZTXbXkdtHE4QlkZuT9Kya19M1mTT9HubS3Mkc8siusqNjaB1FTO9vdNqHJzfvNh1poLTQCeW/tbaKSQxwNKSPNIOMgdhUtt4ZuHEwuLqG1eKcQbXUncxAIwR2OaZZaxaNYQWuqWDXX2Zi0LLJtPJyQfUZq7beLZY2mlaDMstysrAH5dgAG38h1rNup0OqEcLpzfr/XoZdpo8s2p3GmtNHHdRbtqnpIw/hB9asDw3cbwkt1BCyxCW435AgB6Bj6n0qj9rhTWhfRLL5YnEoVmy2M5xmr6a7H/AGlqMk9q01nfn95EXwwHbB9RVPn6GcFQ+13ETw3cPewwx3UEkM8bSRTpkqwUcj61HpWgzahBbTJcRoJ5miAKk4KrnP6VYXxEsF3Z/Y7Py7O1DKsLPln3feJPrUlt4hs7SezW0sJI7W3d5Cpk3MzMpHX8alupY0UcNfV/n5f8EzdX0l9PjgmW4iuIZ92x0BHIOCMGprrQ2tbcNc39rHc7Q32Ykl8H9M+1N1zVv7UitXdJFuYQVZt3ysM8HHY1Nf6vp9+n2i505/7Q2qplWXCEj+Lb61V52Rm1Q5pW+W/zCbw5dR3l7btIu21gMxk2Ha/GcD3pt54emtoLqZrmNhbwxykBTyH6D8KuXPil5rq/LLOba4gMUcJcYjYjGf50r+IrGf7THc2Vw0M8EURCyAH5M85qL1DVwwutn3/X/gFHT9C+16dFeNqFtbiaUxRrKD8zDtkVmXttNZ3ctrOu2WNtrCtyHWdJjsY7RtNuJI4bgzQqZgMZ6AnvWNql5JqGoTXkoAeVtxA6D2q4uV9TCtGkoLlepWooorQ5TG8Y/wDIH/7ar/WuNrsvGP8AyB/+2q/1rjaaPpcq/gfM9L/Zv8FaJ49+Ip0HX1uTZ/YZZ/3EvltuUqBzjpya3tXb9m+3+2WsNl42+1xeZGhLpt8wZA/i6ZFTfsU/8lnb/sFz/wDoSVnePvjFJq1lrWgHwD4PtBO0tv8Aa7eyKzp8xG9Wz97jrXBU55V3FXtZbOx9FT5I4dSdr3fS5R+J3gbQvD3wk8BeJtPW5Goa5Az3pkl3ISFU/KMcck1ysvw/8cQ6J/bcvhLWk07Z5huDZuFC/wB48Zx79K+iYbfTLrw5+z7BrCxtZtK25ZMbWfylMYOfV9tS6TrHxSk/azuNNuJNXbQvtMqvburfYxZ7DsYD7v8Ad56knFZwxU4xa7XevrsaTwsJST72WnpufMui+EvFGt2aXmj+H9Tv7aScW6zW9szoZcZ2ZAxnHauovfCdlpPwu1O51nwv4otfE1pqQga6eArYwp8h2Oez4Y8e617rca8fBvwU+JOpeCbhLUQeKpobKWJQREHeFWKZ44ywH4Vy+i6nNr37Lup6p4jumupLzxhC99NJgbwXgDE44HFX9ZnLW2l0vMj6tCPu31s35Hk3gv4deJdU1HQ72+8M6wPD17fQRS3i27KnlPIqlg2OBg/e6Vo/Fj4ftpfxj1TwX4L0vUdQS3ETQwIDNLgxIzEkDplute6fEvVPiPaftLeGtM8PvqieHj9lWGC3VvsjwE/viwHynA3degAx2p+qaT4hm+M/xO1rTfEz+HtKtbS1j1Ce1sBc3bqbcMBEPvKQATkd8cHHELFzupu21/xW5o8JCzgr72/BnzRdeCfEWh6/pVj4o0HUtLivbqOIGeEoHUuA21uhODXt3j7wT+z74L8Yx+FdcTxZDdyxxv58UweJFckAk9eMc8Guh+I7Ws/wG8JzW974h1GIeKbXyrrXY9t043vk887eoGe1J+0N498E+Ffimqav8NrPX9XhtIZo76e5245bau3aRwR+tQ69StJJX67abW7lqhToxk3bpvrv6Hn/AIr8B/C34Z+N9S0Xx3J4i1GzuIIbrSJbAqHEZLh1l5AJBUYI6j0rf+J3gj4C+AX0+DVrTxa82o2f2q28idXAXoN2SMHP1rxT4q+OdV+IXiyfxFq0cULtGIYYIs7IY1zhQTyeSST3Jr139rmxudT8U+AdNs4zJc3WkxwwoP4nZwAPzNauFRSgpyd3e+vZGSnTcJuEVZWtp3ZD+z98F/DvjLwNPrnim6ubWbULp7TR9k2wMyIxLYx83Ibj/YNeFazp11pGr3mlX0ZjurOd4JlPZ1Yg/wAq+wPGtr4I8NzeCPDdx8S7Tw3P4O8q4NobYyGeQqMs5BGNw3/9/DXl37VfgyS9+I2leI/Cts+pW3iy2WW3FqhfzZlUZ2gddybW/OlhsS5VXzPSW3lb/gahicKo0lyrWO/nf/gnimg6Lq+vagun6Jpl3qN2wyIbaIyNj1wOg96s+I/C/iPw3eRWevaHqGmzzf6pLiAp5n+6Twfwr3X4O2ut6D+z/wDEGTw5aXNt4ztr1YLlUj/0qCIbMgDqCAZT9Qe4qxHca1q37K13efEBrqa9h1uEaLPfg/aG/eRg4LfMRgyj6A+lavFNT0Ste3n6mUcInDVu9r+XoeHXngHxtZ2l9d3fhPWbeCwQPdyS2jqIVIyC2RwMc/SlHw/8cHTrXUR4R1o2l26JbyizfEjMcKBx3JGPWvo/9oPxpqlt8b/Dngu41I2/he7WzOpW+1dk6vP828kZxhFHXpn1rQ1m++J6/tZ2ljbHVv8AhGcx4iVW+xm28ob2P8O4Pnk85AFZrGVOVNpaq/8AXmavB0+ZpN6Ox8iapYX2l6hNp+pWk1neQNsmgmQq8behB5BqtXe/tEf8lu8Wf9f5/wDQVrgq76cuaCl3PPqR5JuPY+gfAP8AyJek/wDXsv8AWtysPwD/AMiXpP8A17L/AFrcr8Tx/wDvVX/E/wAzIKuaTYNqFy0KyrFtQuWYEjA+lU6vaLfjT7iSbazFomRdpwQT0Nc8OXmXNsXDl5lzbEyaPvklIvYBbRAb52BVcntjrmnJocxumhe5iWMQ+csoyysvqKZaarmOeHUY3u4pyGY7sMGHQg1Zj14R3DPHbmONLcwwIGyV5zk+tbJUupulRe5SudNNtfw201xGEmUMsoB24PQkdasNoF2rCNnjErylI0/vgdW9hVXWb1NQuVuFR0coA4JyMj09BVqTWmF9Z3UUZzbwiJlc8N6/nUr2V3cleyu7jZNFcBGgu4LiPzRE7Rk/IxOOajOkyb71fOT/AERgrcH5snHFTS6tbxQGLTbM24aRZJC77iSDkAe1Ou9Yt5I5/s9m0Uty6tOxfI4OeBVNUhtUiPU9Eks4JZRdRTCFgsgUEFc9OtR2ulGS0S6uLuC1jkJEfmE5fH9KtavraahbTwvDIoLh4iGHy8chvWoINRtHsYbXULNp/Iz5TJJtOD2NJqlzabA1S5tNgj0WeSWyVZARdLuDhSQn1p8GhyzeTi4jHmtIo+U8bOv54qWDX2hexWNZVht12yRhuJKW11yGE2+63kYRPKxww5D5qkqP9fL/AII0qP8AXy/4JR0zTvtkNxM11HbxwY3M4JHP0qHUrKWxnEcjI4ZQyOhyGU9xWhBqOlwxXNulnc+TOqhlMozkEnrVLVr77dNGViEUUSCONM5wo96zkoKGm5ElBQ03KdFFFYmBneJ/+Ra1P/r0l/8AQTXzkOgr6N8T/wDItan/ANekv/oJr5yHQV+icFfwKvqvyGhaKKK+2GFFFFABRRRQAU+FgkyOeisCfzplFAtzsv8AhJdN9J/++P8A69H/AAkum+k//fH/ANeuO2t/dP5UbW/un8qWhwf2PS7M7H/hJdN9J/8Avj/69H/CS6b6T/8AfH/1647a390/lRtb+6fyo0D+x6XZnY/8JNpvpP8A98Uf8JLpvpP/AN8f/Xrjtrf3T+VG1v7p/KjQP7Hpdmdj/wAJLpvpP/3x/wDXo/4SXTfSf/vj/wCvXHbW/un8qNrf3T+VGgf2PS7M7H/hJdN9J/8Avj/69H/CTab6T/8AfH/1647a390/lRtb+6fyo0D+x6XZnY/8JNpvpP8A98f/AF6P+El030n/AO+P/r1x21v7p/Kja390/lQH9j0uzOx/4SXTfSf/AL4/+vR/wk2m+k//AHx/9euO2t/dP5UbW/un8qNA/sel2Z2P/CS6b6T/APfH/wBej/hJdN9J/wDvj/69cdtb+6fyo2t/dP5UB/Y9Lszsf+El030n/wC+P/r0f8JLpvpP/wB8f/Xrjtrf3T+VG1v7p/KgP7HpdmdB4h1mzvtP8iAS794b5lwMCuepSCOoIpKDro4eNCPJE2PCPifXvCWrHVvDupSafe+W0XmoqsdhxkYYEdhWVPLJPPJNKxaSRi7se5JyTS/Z7j/nhL/3waPs9x/zwl/74NRz073ujp5KtrWdjX1bxZ4i1bRdK0XUNVmnsNIGLCHaq+RwBwQAew6k10c/xl+J0+hHRZfGGoNasnlsflEpXGMGTG/9c1wv2e4/54S/98Gj7Pcf88Jf++DUNUXvb8C17dbX/E1oPFfiGDwjceEodUlXRLmYTzWm1dryAqd2cbuqr37UkXinxBF4Rm8JR6lIuhzT/aJLPYu1pOPmzjd/CO/asr7Pcf8APCX/AL4NH2e4/wCeEv8A3waq9LyFy1uzO1tPi58SLTQINDt/Ft/HY2+0RKNu9VXou8jcVGBxnGOOnFQ6b8U/H+neJ73xLaeJLlNUvlRLuUohEwUYXcm3bwBwcVyH2e4/54S/98Gj7Pcf88Jf++DUctDXRfgVfEab/idXrPxM8eazZyWeq+Jry9ge7S8KTBGCzJjay8fLjA4GB7c1j+LfE2u+LNX/ALW8RajJqF95axec6qp2rnAwoA7msz7Pcf8APCX/AL4NH2e4/wCeEv8A3waqPso7W/AmSrS3v+JHXUah8QvGWoa5pWuXmuSz6jpKBLCdoo8wAdMDbg/iDXN/Z7j/AJ4S/wDfBo+z3H/PCX/vg03Km92hRhVjsmW/EOs6p4g1m51jWbyS9v7lg008mMuQAB04HAA4rdsviP42s9P0iwtvEE6W+jSebpyGONvs7bWXKkrnozDBJHNcv9nuP+eEv/fBo+z3H/PCX/vg0N0mrOw1Gsm2k/xOh0jx74w0jxRd+JtN1+7ttVvXL3U6bQJyTk71xtPPbFL408feMPGV1b3HiTXbm+Ns26BCFWONvUIoC598Zrnfs9x/zwl/74NH2e4/54S/98Gl+5vzaX+Q7V7cutvmbev+K9W8VeJLXWPGF5Pq7x+XHKTtjd4VbJQFQAOC3PvX0dpvj74e217pGpx/GTxMdE07ZMNAu7R5JXdB8qNKFBZQcfKSw4618rfZ7j/nhL/3waPs9x/zwl/74NZVaVKokua1vQ1pVa1Nt8t7+pu/EnxAnivx7rfiOKFoYtQvHmjjb7yp0UH3wBmuep7xSoNzxOo9SpFMrohy8qUdjlnzczctz1Xwt8QNB03w7YafcLeGaCEI+yIEZ9ua0v8AhZ3hv+5f/wDfkf4140I5CMiNiPpS+VJ/zzf/AL5NfOVeGMuq1JTk3du+41Rm/ss9k/4Wd4b/ALl//wB+R/jR/wALO8N/3L//AL8j/GvG/Kk/55v/AN8mjypP+eb/APfJrP8A1Uyzu/vH7Cp/K/uPZP8AhZ3hv+5f/wDfkf40f8LO8N/3L/8A78j/ABrxvypP+eb/APfJo8qT/nm//fJo/wBVMs7v7w9hU/lf3Hsn/CzvDf8Acv8A/vyP8aP+FneG/wC5f/8Afkf41435Un/PN/8Avk0eVJ/zzf8A75NH+qmW9394ewqfyv7j2T/hZ3hv+5f/APfkf40f8LO8N/3L/wD78j/GvG/Kk/55v/3yaPKk/wCeb/8AfJo/1Uyzu/vD2FT+V/ceyf8ACzvDf9y//wC/I/xo/wCFneG/7l//AN+R/jXjflSf883/AO+TR5Un/PN/++TR/qplnd/eHsKn8r+49k/4Wd4b/uX/AP35H+NH/CzvDf8Acv8A/vyP8a8b8qT/AJ5v/wB8mjypP+eb/wDfJo/1Uy3u/vD2FT+V/ceyf8LO8N/3L/8A78j/ABo/4Wd4b/uX/wD35H+NeN+VJ/zzf/vk0eVJ/wA83/75NH+qmWd394ewqfyv7j2T/hZ3hv8AuX//AH5H+NH/AAs7w3/cv/8AvyP8a8b8qT/nm/8A3yaPKk/55v8A98mj/VTLO7+8PYVP5X9x6zrXxF8P3mj3tpCl75k0DxpuiAGSpAzzXkY6U4xyY/1b/wDfJptevluWYfL4yjQvZ93ciUJR3Vgooor0xBRRRQAUUUUAFOj/ANYv1FNp0f8ArF+opMun8aNuiiiuI/abIKKKKAsgooooCyHwxSzSCOGN5XPRUUkn8BUstjfRTrBLZXKSt91GiYM30GOa73wU8ml/DzUNa0qBJdTM/ls5XcY0BHOPQAk1qiPVv7d8M3upa1aalC9y4gkhi2HlD36EcVi6rTZzSr2b02PKktbl7g26W8zTDrGEJYfh1pRaXZQSC1nKFtgbyzgtnGPr7V6V4cguF+MupSNDIFHmsWKnGCBg596ntW3eD9MZTkHXwR/3/ah1WJ17NadvxPL57O8t13T2lxEvq8TKP1FEFneXCeZb2lxMmcbo4mYZ+oFewyatq8vxHl0JoRc6S0Q8xHhyEBTOc/XsfWovD7Wmk+GtZEN9LZWsGqSok0UfmFBlRgDBz6VPtnbYn6y7bdvxPH5opYZDHNG8bjqrqQR+Bplafiq7a+8QXdy11JdBnwszx7GdQMAlcDHFZlbp6HXHVJ2CiiimOyCiiigLIq6n/wAe3/AhVG0/4+of+ui/zq9qf/Ht/wACFUbX/j6h/wCui/zFbL+Ez864k/5GUfRHvdFFFfz627n7ukrBRRRRdjshUVnYKilmJwABkmpJbe4hXdLbyxj1ZCB+tXPDP/Iw6f8A9fC/zrvNZ1G2s5dRTUtSgngePbHZBMupx/WumjR9pBybsceIxDpVFCMbnnH2S62eZ9ln2Yzu8s4x65qONHkcJGjOx6KoyTXqun+c1tpCxXoiUWwaSDZkzKFHQ9sZ/WsWxmSLTNb1jSrUC7NwyqpT5o1GO35nFaywlre9/VjCOPcr+7/V7anDy29xFKIpIJUkborIQT+FP+w3v/Pnc/8Afpv8K7GC+vdQ8IXWoakoW4tJA9rOUAJYYxj8eKk/tzU/+EF/tP7T/pX2jZv2Dpn06VKoQ35ntct4qptyq97b9fuOJWzvGBK2s7AHBxGTzUYhm83yfKk8zONm07s/SvQtGvyvhCK8ur6W1aSdy8scQcklj2wap6NNJHo+s6zaL9q1AzkB2T5tvGDj6HOKf1Zae9uri+uS968dnb5/ccc1leLJ5bWdwHxnaYznFI1neKpZrS4CgZJMZwP0rWl8TeIB5c7zFWUMqyGEDIOMjpjsK3fHerahaw2cEM+2O5tj5w2g7s4/LrWap03GUrvT+u5q6tVTjFxWvn2+RwtFFFc12dlkFFFFF2Fkct8Uf+RVb/run9a8or1j4o/8iq3/AF3T+teT1+t8Ev8A4Tf+3n+h+LcfL/hVX+Ffqd3ov/IItf8ArmKt81U0X/kEWv8A1zFW6+axb/fz9X+Z+95Ol/Z9DT7Ef/SUHNHNFFc9z0bLsFWWsL9bb7S1lciDr5hibbj64ra+G9pa3njCzhvFVoxucI3RmAyB/n0rV8V+JvFDalqelvGY7Q74jD5GQI/72evTnNM4auIkq3soRW13d208jj7WzvLoM1raTzhfvGOMsB+VMiguJZTDFDLJIM5RVJb8q9N8Xapqvhq00iy8OQiOzaENvSLf5jeh+vX1Oa10giXx3pF6YVgvbrT5WuUX1AXk/iSPwp2OJ5q1Hn5FZp211079jxuK3uJZTFFBLJIucoqEkfhQ9vcJCJnglWJjgOVIUn69K9m0GysLvxFJ4m0xgqyxSW91F3WUMOfxx/I1R0k6bL4C0zTdW4gvpJIFf+4+5yp9uRRYl5wr6Q7X7re/3WPKRa3bCMi1nIl4jIQ/P9PWlmsr6CMyTWdxEg6s8bAfmRXrNxYy6YfB2nyuGe3u2QsOhwjc1S8aXtvearDo8ur3EsUl/ElxatbhURc9nxzzjv3osVDNXOaUYaO767J27HmkNjfzwmaGyuZYh1dImK/nilXT9RdA6WF0ykZBELEEflXoXjbxF4j0fxCNN0uAQWcaKIY0t9wkGOe34YFSfDTX9WvotSt7q43R2doDCuwDYRkfj070dS5Y6sqHt1CNtOuuvyPNLiC4t3CXEMsLEZAkUqSPxqLmr+taxqGtXCXOpT+dKibFbaFwM5xx9aoVNz1aabiudK4c0c0UUXLsuxDqH/Hhcf8AXJv5V5/XoGof8eFx/wBcm/lXn9fZ8L/wqnqj8T8VVbFYf/C/zCiiivqT8pCiiigAooooAKdH/rF+optOj/1i/UUmXT+NG3RRRXCftIUUV6Xong3Q7rRrS6mhnaWWFXciYjkj0rlxWMp4VKU+pMpqK1PNKK9Qn8GeHk+7DPn/AK7GoD4L0iQ4him/7+k1x/2zh+z+7/gmX1iBxXh7xBqugzPJptx5YfHmRsu5H+oq1rvi7WtYa2a4mii+zSeZD5Eeza3rmurbwTpanDLL15/eGnN4M0VRzFOT/wBdTUvOMLe9n93/AASfaUm+a2pz1z8QPE1xZNatcwpuXa0qRBXI+vb8KzrXxLqlvpVrpkbw/Z7a4FxGDHk7w2Rk9xk13EXgfRHUkwT5/wCuxq3D8PtDZQWt7j/v+an+2cIuj+5f5jTpLZHG3vxA8T3UDQ/bIoQwwWhhCt+faqmg+L9a0SxazsZIPKaQyHzItxLHrz+Fd2/gLQFz/o9xn/ruaWHwH4ddf+Pe4z/13NH9sYS2z+7/AIJN6Nrcp5jreqXWsajJqF6UM7gBti7RwMDiqVerP4G8PCUp5Fxn/rsaZJ4I0BF3GGf3/fmqWd4bon93/BNPaxSPLKK7bU/DmlQnEKSD3MhrmdSs47cNtU9eOc1tSzWhVkoxvdiWJg2omfRRRXpG5V1P/j2/4EKo2v8Ax9Q/9dF/mKvan/x7f8CFUbX/AI+of+ui/wAxW6/hM/O+JP8AkZR9InvdFFFfz49z93WwUUU13RMb3Vc+pxQDaSuyezuJLW6iuYcCSJgy5GRkU/UryfUL2S8uSplkxu2jA4GKhjVpF3INw9RVPXZrix0q7uYY1M0UTOqucAkDvXVTwmInGNovlk0k7aXem+xFTlhF1mtlv5G+3iHUvMspPNjVrJdsOFxxgA59eBRB4g1ODUpb+GRI5Zv9aqp8jn1I9a8m0bVG8UXkdvfS/Z7tRjdGp2yJnkY7N+hrevbzVLO/8i2ubaSMgi2jfneQvCkjkdOtduLy7F4PEewqu0vw8nc4HjMDPC0q+Gi6nO2mox1j111266Hdazr+pasix3UyiIHIjRdq59T61D/al3/Y/wDZOU+y79+NvzZznrWJp9xcLo0d5rH2e1mOTJGrfcGeM+9cfo1x4nufG8dxdXfmadA0ir9m/wBW452qV9enJ9OtR9SqqrKNaaVlve915W0f3mlWfsaVOUaMnGTWqjpG9tZdtz1bTPEuq6bZJZ2zQiJSSN0eTycmorfX9Ut9Sm1CGYJLOcyAL8jfhXLP4jgudWl02aN7dw3lxtnO5j1+lVvDSyLqE9uuqLebJGikDu2Y9uD36nnmuvMcpxWDxCoptppODtbmTSs1q+9t/WwVlGGJhSjTup3u7pWsr7PV36WOx1zW77WBEt4YtsWdoRNoBPWotW1S71TyPtbIfITYm1cce9YGpaoLHV7bT2s7iYXAOJY1yqkHHPoOc5q1eXdtZxiS5mWNS20E+teVXo4inZ1PtfO9nb8zpw8KdSfs6Su4u1kur1J6Kgs7u3vI2ktpVkVW2kj1qeuVqx0ThKEnGSswooooJOX+KP8AyKrf9d0/rXk9esfFH/kVW/67p/WvJ6/XOCf+Rb/28/0PxXj7/kar/Cv1O70X/kEWv/XMVbqpov8AyCLX/rmKt18zi/48/V/mfvmT/wDIvof4I/8ApKCiiuz8DaDpWr6e7XlrM0quf3iylVxxgYqKVKVWXLEWa5rQyuh7evflvbTz+aOQt5pbedJ4JGjljYMjqcFSO9dJd+PPEF1pstjPLbsksZjd/JAdlIween6V0svg3Q/sskscco2D/nseTUejeCNOumElxE6x88CU5rs/s2t3R8pU43yaq0505Nr+6v8A5I5rRfGuv6TZLZ29xHJCgxGJo9xQegNVbfxRrMOunWjcrLeFCm6RAVCnsB0FenH4ceG+0M+P+u7VheIvBOl2LA28EpTvmUmj+za3dE/655Im37OWu/ur/M43RPEuraPc3M9jMim5O6VXTcpOc5x2PNQ3muX91otvpEzR/ZbeQyRgJhgTnv8Aia6Sz8K6e0itNvaNj03kV2tp8OfCzWyyzW9xlun+kMKX9nVu6Ljxrk8pcypyv/hX/wAkeZy+MNcmbT2mmikewffCzR85xjLevFP1nxnrmrafJY3j25hcgnZEFbIORzXpcHw48KySOv2e4OOn+ktWXc+BPD6akLdbacIe/nsaay6s+qJfGGSxafspXW3ur/M4+z8f+JLa0W3FxDNtGFkli3OB9e/41k6LruoaQ929m0Ya6QpLvTdkc9PTrXokfgLQ11IQyW87xH/psQa07n4d+FUQbLW53Z6faWo/s2v3Qo8Z5Kk0qclff3V/8keKUV7qfhj4VNuJFtLrp/z8NXA+JvD2lWF68NvazKqoxy0pPQcUnltZK90dcePMslJRUZ6+S/8AkjiKKKK88+0IdQ/48Lj/AK5N/KvP69A1D/jwuP8Ark38q8/r7Phb+FU9Ufifit/vWH/wv8wooor6o/KAooooAKKKKACnR/6xfqKbTo/9Yv1FJl0/jRt0UUVwn7SFe6+GrXd4V05h1NrH/wCg14VXuvhC4kPhzToyuALZAPfivCz1Xpw9TDEO0SSWz3jgZq3YWYhwxFXYIRv4Uj3ouRJuC8Z9a+bbscaVyKa3QsPkQ+vvSGxjkKheOKmnjbavzDNZXjHxPD4R8MzapdRrJN/q7aMn/WSEcD6Dkn2FRe+w/h3Kvi3xH4d8HWyya1fiORwTHbxrulk+i+nucCuG/wCF66SsgEPhy/eAH77TIrEfT/69eV3puPEesT6tqksl1dTtud2P5ADsB2Fblv4biniXNuqjoOozWn7qGktWSoV6msWkj2jwh488L+Lp1trG7a3vm6Wtyuxz/uno34HNdTJb+Qpz/Kvm+78LwxjKK0cich0JBU9jXqnwb8XX2t28/hvXJjNf2ke+Gdj800Y4Ib1Ycc9wfapai1eJS54u0zrWG0l3XPvWRqlwFU7c1tXi7Iyq/rWPOAyFdvPrUl3OYusNklDye9c34jjUWzNtwciu3mtW3K5AI9q5nxjAV02STbgB1/nXbgH+/h6olL30cXRRRX256JV1P/j2/wCBCqNr/wAfUP8A10X+Yq9qf/Ht/wACFUbX/j6h/wCui/zFbr+Ez874k/5GUfSJ73RUV5cwWdtJdXUqxQxrud2PCisvRPE2laxc3kNjI7/ZAGdyuFZfVT3HFfgKo1JRlOMdFuz9xliKUKkaUpLmlsur+RsO21C2CcDOAOa5wXOm+KY2iRbmJrcq29lxjJwRWn4kuXPh/wA7Rr+0huZsCJ5z8h9foaw5odQ03TrOO7meO+dBveMZSSQnlmxgZ9+fpXp/2a6GtSa6ap3tdXV7bX27+RNejTxkqmXzoubau9rej89L9Njd0PUjFO9i1qbYJhYI3PzOgHX9O1Yfjm81U372otzcWE9sd6BcAdckt2xj6Vn3ElvafZrzxLfyvLbP5buBsZXwWCAKPm4A575rRfUbebRxFpxnWHUBlJzgvHuHQq2e2a9KviqllCMrU4tOKV+W/VqT1v8AaV1u3t151nGEpUHGavZWcGtr6JWV9NUuyd9R2n6bbadobHw/Ct485xNL5wZhjsCOuD6Uy7/s6HRbqxilRhM4TcrkPG3JJOeccE5HvWtpOqabp+g+Va6fNHHDJ5IURgEse/J9fWuV8XahaWWrzabHYybplM01zKCFiYKWUqehGeD+VPFe19tywrOfP70k91bbmvpdJ6W26bmM6FDA4CVacrc6UYRS9xS2a25rO+rfqaj2+l2lxBNdSXF3DNDs8/f8mBn73OWIz9c+9EEAxbWEmnzxwTNuCB8OvzZBckZzgA4/Dmua1C81q80+11yy0t7K2bAiMS5aNR6D+EMxY578V1Ximy1jWbvSr621C3s7W12TSLISrhuuCRxjHairhKVPDU60pqM3fZ31Td72+F6qyX4HNLMsVisNLC0+b3eTRLSSfbm6WI/FEdz5lld+HWt57zzS0wXaXYY4JJ/h4wfrVPVta1LTLlFvrFWnlhR8rIQgkHGVx+RFTyPI8FxJILWC13eU7xY3+WX+/wC4GfxzntWjBd6X/wAI5BPbNJqzW53RZj5BHYnHy4B71ftJ4rApaXh7ut7tbr327b7R7baI9DBYjC/WZ1qnNZp+5PT4dLqO99CFRfXelCzujM0txtDIWAaJTzu6cgdDms/Tl0+O4Oh3Uk11c3RYmSIFkhdOik9j15PHamaJqSK82q6kLlvtUpMasVYxISeF7heMY71oaH9n0ayuYobcSTXUf2iJVLbQnPLFueP14xTjXnQw9XLXUspNNqytzLf3ld20jstWtbIwo51GrKLw8lBx953vzW3WnmtL+a0bLPhu9tbe3+ySWs1g/mlU89SDN0wwOO/pW/XF6nZ376Cn9k3DjULqRWhkmOxsDlsZyF9fxqPUtY8SwLZTK1s7snlTR248xRNzwe+cYOPrXh18Jz/vYKyfTX79el7r1Vjty7GVMwnGFRPnkuZyfwy1drOy1tZ2sdxRVTSGvH02BtQVVuiv7wL2P/6qt15jVnY65KzaOX+KP/Iqt/13T+teT16x8Uf+RVb/AK7p/WvJ6/XOCf8AkW/9vP8AQ/FOPv8Akar/AAr9Tu9F/wCQRa/9cxVuqmi/8gi1/wCuYq3XzOL/AI8/V/mfvmT/APIvof4I/wDpKCvSPhtqEUHhq5t5BhhKSD65xXm9el/DfSBeeF5bknGJ3X8gK3y7+OfN8e/8ir/t5fqa2pyLFokcdurPI7DIB963/DqxrYEzsAQvr0rGttPma3284B4NaOn6TcfZ3V5SFxxXv21vc/F0ne5qWl3byJtWToai1fR5Ndj+z2s5jQffkFc4+myM6wrcNEobkr1xmussdSs47ddOtXHkxHbPKTyxH8I/rXNWr8nunVh6Dq77DdN8O6fYWiQ28HnCIBnmkO5j7+grzn4g+LrqOVo9NV3UNsTaeMjHSvSdX1uB9PNnYsCZTtZlPJ+lUPCXw8sbw/ar7czM33R2HpXnVKkpvlie1Rw8IRu1ZHI+HvEWsGzMzqwdsMPN6EAAH88Z/Gt7SddsNXkHlsUuVyHjbqpHXnvXp0vhDS/sP2cQpgLgcdq+evjHoh8EeJ7TU9LuXiS6G2ZX5QEHjH4HpXRTlUpat3Rz16VOovd3PUIbdZJjiT5yOD6Vliw1j/hIkae9BtR0UDmovBepJq1mtxFNvdFAfjHOP1rde2u5r2M7cLnrXoJqaTR49SnZ2ZteU4gKrJxiuD8eWUbQu5YbvKcn/vk13TWt15eF9K4nx1a3C20zt1ET5/75NVL4Wa0P4sPVfmeHDpRQOlFfIn9KEOof8eFx/wBcm/lXn9egah/x4XH/AFyb+Vef19nwt/CqeqPxPxW/3rD/AOF/mFFFFfVH5QFFFFABRRRQAU6P/WL9RTadH/rF+opMun8aNuiiiuE/aQr3rwdb58NaaxOQbZOPwrwWvb/B96RoWnRk8C3QfpXg59f2UPUxrWsjp/J5GxmA9M1JJF8o/iPrUcE3FWITvVvmr5ht9TlSXQoyfLIBu+teM/tK3U0ms6Lpob91HbNMRnjczY/kte0TbfMJ569a+ePj/qcOo+OYrEW8imxjEMhc4Vy3zBgR2w386rDpuoTiWlTKng/Sb6dh5CgoTjOa9S0rT721jR/sSyADq3T9a8fiabQdOtdV05p7cSuUMZlDoxHGRjp14rq/Fdzey6LZzRX1xIPLVpYlYoVLd/p70pwlz7m9OpH2e2qN3xU07K8jwIjZ52EHA/CsXwNcNZ/ETS7pcL5paNsdwykfzxVC0kmhsY/K0xldpGVpY5S4cD+LB7H6U3Qrh4fGNjPFbSXIt5fM8peC2AeKtRs2YSlzJWPdb25WfO4bW/nWPe3C+asMQJY9T6U62vBeWcFwIngM8Yfy3+8mexp7WjIwkAy3rUItkaQsx24zjmuf+INoY/DM023A8xP511iq0QVj1Nc78Spt3hSZP+mif+hV14J/7RT9UEPiR5RRRRX3J3lXU/8Aj2/4EKo2v/H1D/10X+Yq9qf/AB7f8CFUbX/j6h/66L/MVuv4TPzviT/kZR9Inut7a297aS2l1EssMq7XRuhFcbFoP9iXt02liexs0b98ZP3iTArwpz0XORnnGa7aaZbeJ52ztjUscDPA5rF8ReJY5rGWC1sr2QNbGcTRjaMAfn1r8jyan/stebertGKaunJ/PlvbutE77o/bq2Aw+IXtKj5XFX5luktW01r8luZy3MstmYbyyNuhtyyBI8gMpXa4XsPmx6HFXdPN5ceHr2PU74y3EjPGhWPGwgY4zjPrmsaxNrqK295pKyRzlDCIbmYqrkLkbQOxJPI4z1FM8MWOp2dkJpbpr+3vZvMiiUEPBLk7txPPYqRWU6McJH95FKcXs3fytZbNWb1eunTfzsBVnKMaFF+2c0+ael9FdXej6+t353aSGECLQ57u21NLvy4YnmizubBG7Pqgx3ycitbQFFrp8ttrC2cJZ2jttij7igANu5ye/PPFcz43+yWb2k1jO0qi6hcSqQDaMTuwwHHIJwevGKu67NeeHdVgjGnyzaZE3mPdzjMYBHIXHAOfXqcVtUdeouVxV3rsls76dNbro7rbQ8+jXjhq8JV43jFWbjrZte6mndySd9b6epb1/WLPSYoRFqUNgZJGLrsLNJ0/ecA981lL9r126ku4tPvT4fLeZcGaQI1wF+bABPCFuT19Kx/B1hq2uavLrMmnPKhTZDKzhI4yMAYyDuwBjgdzXpt9d3lvoTW4sZhOiBfOwsykDrkDnn/dpxqug6sFVtKUdbu99VaOmt+zZ04amqsamMqTlyv7Cu7qK6X91c3Zb9TJ019VkszEWa7juj5ccbR7QkXTgrxnnp7U+90m80vTJB5SXEZYGaJsln5+XBGMY/GqUusXM0Vso1i1icks8oAMcOMEDj7z4/h9+T6msXF+t/Hp7ea1jeRlRftK8jupTkoAcBvQAVGAoU1UjKSUmveabsuVXundJ81rW5b9z1P7Xq06Lrw51Co4tLazWy0Wjv8AE9r766GjDotnPpcLTRy28kiNAYrkl12FsnA4Ab0PWo7G+0/7Nb6SHtYnj3ebLbkCOXAHIx3K5yp549KyPDWgazp1hehkurqW4wi+bIqKI1PynDEnJ/DFZWraidFJ0fUNEmsbW5nSZZywZo3Dg7w6/ewM8dR70SnTqTq06T0eyW1t/tNu66Pd/M4K2NqTjHFVYKEpX5k0291a7tb3vXQ6G9urWBhKLVzJdyt9nkXZIiOpwBgdQeMr2+tZUqR67A17Y6hLE0eyUq6+YzTZOUUDGQvHtzVvTb7w/aeF7xBNbR6n5MkiHzN2ZQrDememcEjFU/Dckn/CLWL/AGK6to1t2jheJcM5Y4Llvdi2AMfU5rfD1ZZfNTou6bWj3au9HdNa9LX7lqVLHwjTre8+RufK1q47Xa5bWW/XokzRtZr231a2XT4i9hOBNfzSSrkKSR8oJ+XHJ4z1x2q9D/ZdhdzQQwyJbPL9qWJ2bJA53DA/2eAe31rIuZdU1Z7oadI3maesfkW8lsQjkjdhl7YXbjPfn3rS0+21TUrSeDT720S+iiihdwm1oxwSRjseauClGrHD02k3NfDe/e97X0vp7v5EJV8ROdWk3JxtK7V7r4XGFrWbts9OrbNtvFGhzPGROYDI4jXzFI3MfpWpXF+KdEN/FY2ca7Li3dlkEMY5JAJbBI4zjn39qfba4PDvh6zjmsrqRBKYQ0j4J6lj07dAKyzbCYbH1lUwN/aTk7waWlr63SitbXt5nYsXXUq1atBRowt719bu2lt9+y6Fn4o/8iq3/XdP615PXp3j6+tdS8EC8s5PMhedADgjkEg8GvMa+z4Mpyp5e4TVmpO6fyPyTjucZ5nGUXdOEf1O70X/AJBFr/1zFW6qaL/yCLX/AK5irdfL4v8Ajz9X+Z+/ZP8A8i+h/gj/AOkoK9j+EsJfwG7Bsf6XIP0WvHK9o+ErBfh0/wD19y/yWt8t/jfI+d47/wCRV/28v1OggXba7QR2q7pS/u3EjjOOKz0uIYrJu5xkU7SbiJrTdI+HPFe/c/GDG8c3Nlp9jvlJyWyNrEcj1xXm1jrVzqmoJbPMIrfJwqHaMdycf5613vjgW8lj5TeXICcEMc4NeH2N20euz28alSJFjAJyNp7V8/jaj9q7H0OApr2S8z3Tw6ITdISysqkKmPavX/D21IQyjCmvH/hzoFxPsurhn8pMEYz83evT7TVY1kSz+WIn7pLjP0xmlhOb4mjurxjblTOsPzLw1eV/tF+DX8S+DpZbFGkvrTE0SIeWx1H5VpeINa8QWtzGmkaeL95GwGkl8uJB745P0rb0VNeurGX+3jYbnPCWocKB/wAC716SaktTzZwa2PmzwXdat4bNvJdiSOGbARZI9nIwCMH65r3TQNQXUI4JonUqw7GvLPj5paaLp2nz+YY0+3y7d7E5O0uuD65zVz4LeII7qGIhz5UhL4PYeoHb3FThqjhLlexji6Kcbrc9qkDIhO4VxXxAH+gXLHB/cP8A+gmu2yrR5PQ1yHjlYxYXjN0+zSY+u016EvhZwUP4sPVfmfOA6UUDoKK+SP6SIdQ/48Lj/rk38q8/r0DUP+PC4/65N/KvP6+z4W/hVPVH4n4rf71h/wDC/wAwooor6o/KAooooAKKKKACnR/6xfqKbTo/9Yv1FJl0/jRt0UUVwn7SFeu+FAy6DZt38lcZ+leRV614SuAdGtEfGBCoH5V4Ofv91D1Mqy0R1dlIPLCs4LdxVvzgq4yPrWHBMq+4B4xT/OaZwIwSO9fKKTMHE0/M3HHUZrwXx7LaXXxV1WOZYyqCNCD6hFr3O2G5gmDXzz8d7U6P8TZrhSyJe28cwbGAWxtI/QVvRjztx7owrVPZpStszJvLyxfUkinc+RE42cEjGecV6mJtMea1k0tZr1GjVZPMiVFBPGAxYH8ga8i8HWKavrkNvfX1tbxycpJLuK59MKCa911HwVo9j4cW91DVbEzcCIW1rLKzY6csVAqqlKMWk+hdCvOUXJLRlOxvdB069nh1O0ms5DExiVcFJPdT2+led6Zq1taeJZLhI5ZQdwhCZ3A54PHWsrWprnSdUlTVrp7hVTcsa54YjgDPbmtD4Js2ofFHSTJCsq5kYqRnb8jc/hxWioJRcntYwni25xilqmfQFvZ7YIgyjcEAPscVPGP4Svata7jSFvlXJPJNQOitC/ljnAOa4+dI6nF2Ma4by32PnHaua+JUIXwtI+ST5ifzrr7mISMGdeprm/iiijwfNt6iSPP/AH1XfgWvrEPVGULqaPH6KKK+5PSKup/8e3/AhVG1/wCPqH/rov8AMVe1P/j2/wCBCqNr/wAfUP8A10X+YrdfwmfnfEn/ACMo+kT2nXrySKzmt7Fom1Foi0MLjO/146HjPFc54R1nUNUuJ4dWjthAkexI/LCO0g4woP0P410t9pMF3fR3jvIJY02x91U9mx3xVO38P3bWK3FzfxT6kkbKxeP92xOemMFevXnntX5HQlhHhPq+HipVJK7ctHFq9+V9VZLzu3vfT9gxmGxVTEUp0ZOy+JfZa/zs9Fs7dDJe7uJ2027sLS4t4SjczSeW0QDbcjdkKPbmmaRJdWmsXFpNLdD7XI8tr8wj80McOcHjcpy3B5zkCnbdUuLZLGLTbuWOB2WRzcRMu8DjBbkAem3kUusx6/qmkS2eqx6PttlB/wBXKp3Y4KODww9hipUvYqSqTSck/dte13s72s7a3XTqntrXjGMJezV+RX5knG/R8yei0ta12rHJfEdbS109LZYBHePct5zM58xlGSMjoBgpz37VY8K2+teOrqGTXLqR9IsQq+WPlWRgOF46n1P+Ncv41bUm1oLqrs86wRhXYgsyY+UkgDP1wD617F8P444vBmlCJQoaAM2B1Y8k/nWmNxVTD4Vcsm+br+X3dOx4mBhDF4yUYrlgktF1t373erNuKOOKJYokWONAFVVGAB6AU6oNRuo7GxnvJQxjhQuwXqQPSs+216CZLZza3MS3MyQxFtpyWBIPBPHFeBSwVetB1IRutvnufS1MVRpTUJSsyPxBoVreRedDbRm5VxJt6JKfR8eo79fr0q/p9lHbgSsfNuCuGlYYIH91R/CvsP1oXVNNYSldQtSIf9aRKPk5xz6c1GmsaezTE3UKwxBSZjKuw7s47+1X7DFSg48j08n1tp+K0E8RQTV5q3RX083+GrNCqmsabZ6tp8tjfRCSGQY91PYj0Iqva69pc9oty11FAju6J5rhd204JHPT3rTByARyD0rGrQrYaXvxcWn+K/yLhVo4iPutSTX4M8B8SWGoeHr+fSbrY6FNsMpXO6MnOVPbpz+Na2k+I7TR9DtGiubm6un/ANdaHiJNhOzn67Tx2zXV/GyCJvD1pclF82O5CK2OcFTkfoK4v4eWN3eXl01lp0d1OiLtlkm2CDJPzYwSc4xx719PQxXtcJ7Sfo9tfv21sz4vE4aWExjp0Vd7rv8A1010tub+ma5YR2dgunahqV3ey4a6ghibfJL1Jz0x0H0AroItYvxtv4NOurUBCp+zlJ4Qx6ZII555zwtWDZ+K7OGRrdtMYS7fNWAMjqo4Pl7sqD7kVT0nS9ekia0uo7qOJJv3DSSRqscXcHYSWJz1/XmuRYinQbq0J+9666729Oj37Ht5dhXh8TZylFT3fK2lZaaNt69bdWT3l1ffZ/NvYYoXlucFraTfIuFGASPbsCetTeLtP1e+0WyWxt4LuRJ1keGYBeADkHd65AroLOyhtC3k5VW6r2z7VZrjWZU6ShKlTtON7yu9ddNOllpvr6noV8uo1ozTuuZWbvr39PwOP+IEIg8DRRC3itiJI90UX3UPOQPXmvL69Y+KP/Iqt/13T+teT1+jcFyc8ucnu5P9D8j48io5nGK6Qj+p3ei/8gi1/wCuYq3VTRf+QRa/9cxVuvmMX/Hn6v8AM/fsn/5F9D/BH/0lBXtHwnXf8NpF/wCnuXn8FrxevZfhPIq/DuYFsEXUp/Ra2y5/vvkfOcef8ir/ALeX6lXxDr9vptulrLwSfvetXbK7U6THMoz5hAQDuTWJ4g0y1121CbzuU5yK0fDNqttYpFdOfLt8kNnsBwa9Scpxcm9j8WpKdSpydDl/HOoxQa9bwBHdOFdgcAsepPr0xj8axdB0yyX4lQ5sra8tbshXmYnMZHTC/dP15rA+Meqp9ndopgrs7iMKSCnPVu5/+vVP4MeLLG71ddD8QXTWs29ZNPunb+MceWx9+2fp6V5DjOS9pE+to+yT9nLTsfTK+D7nWUWGbWLyC2QndbwS+X5w7AsOQvsuPetk6Lo+h3FgvkpG6yhlCAuxx+Zx71TtdTls7OJlkGJACGxnj61ieKLm2e9iurnVprC5cGGGQSfO+eqqO+fb0roVT3bI3hQTfNI9J1m4SxjNzaJDIXXcIy4BZvRfes3S/FUd8zQvb+RKhw0bn5gfpWT4V017S0SR47mTKkrcXzEEjj7o+8eo4xV2z064kuP7QvvJZxIfKVIdpROwJyST3NaSdS3MtPIzSpK8d/M8q/bBjkuPDvhmaLLQrqTb0A6sYyBz2GN35ivM/g5epZ393aXMkibX2oS2Bg/dwfc/1rtP2tvEkcb+HdCgmVcyvcXA6/LjYox7kn8q8qslRswrMWuI3TG75TgHr9Rnv2onLZnA4atH194buZJNHgSWQu6KAXPOfxrD8fyFtLulxx5L/wDoJrn/AIeaoZYYkkLBVjIBXjJB7j1963PFckU2h3hVtx+zyHP/AAE16NOopUzzo03GvH1X5nzyOlFA6UV8uf0aQ6h/x4XH/XJv5V5/XoGof8eFx/1yb+Vef19nwt/CqeqPxPxW/wB6w/8Ahf5hRRRX1R+UBRRRQAUUUUAFOj/1i/UU2nR/6xfqKTLp/GjbooorhP2kK9g8K2VvN4fsmbr5KEjPtXj9eveFrlodEshtwDAvzY9q+f4h/hQ9TOp0NtYI402ouAKnsoVALbfyqo+oIYwsS72JxUOva5p3h3SG1DWr1bO1HA4y8jf3VHUmvlowZhOaRqQ3C79u3BzXjH7VC759Ek8sEojgyexIwP0NU9f+OU63Dr4f0eFYRwst4SWb32qcD8zXD694v8VeN1kh1K4SW3tlM3lxQqgHbJxyevrXfh8POM1Jo8zE4qnODgnco+GprbeUuZzHt5U+v0r1zRtQ0bTPC0uqXWorc3CnESySbmz2ABrwg7Qp554wK1/Dnh/X/EV1HZaTZT3TOcLjp+fSuqph1N3uc9DGSpRtYh1K7utX1eW4kZ5p55CQBySSegFek6NqFp8MRp9uhS58QzXMM2qSI25bK3BBNsOxkYcue3C+tcpLFB4Zkn0+Fkm1iNzHNdK2VtiCQVj9W6fN26CseZuHdsueSSepNbOKa5TmU2pc3U+ytG1zRfE1kb7QdSg1CAHDGNvmQ+jKeVP1FTrG0ZPVa+OPB3iTVvB+vQ6vpU3lT5/eRHlJV7qw7j+XWvp/wJ8UfDHjCGO3Ew07VmGDZ3DY3N/sN0b6cH2ryK2FlT1WqPZoYyNVWlozcn/evtLDg1y/xS2r4PuFzz5kf/oQrqrqBo2+UYOe9cb8UUceF5i3TzE/nWuA/wB4p+qOhfGjySiiivvDuKup/wDHt/wIVRtf+PqH/rov8xV7U/8Aj2/4EKo2v/H1D/10X+YrdfwmfnfEv/Iyj6RPezXH/wBoa7c65DBIJLIZZcKh2455wfvV2FFfi2VZrSy9VeehGo5ppN/Zumrrddfw3P3a10cxpOm+J/NtbjUdWLSRSszqpCrIvG0EAe3P1xW/d2/204vSskWc+Sq4Q/X1/l7VYorjq5jXqU/Z3SjvZJLv/mc9DCwowcU279235dTzH4xaDBb2tpq1jbxxIhMMyxqAOeVY498j8RXRfCjUFvfB1vDu/eWjNC49s5X9D+ldFqtjBqWm3FhcqGinQo3t6H6g815N4Ev5PCfjK40nUm8uGVvIlY8BWB+R/oc/ka6qcni8G6f2o6r0/r9Dyq0VgcfGttCej8n/AF+p6n4kWFtAvluZWihMDB3VdxUY6gd65L+3PCgt7C3hmmhFrKkrFLXHmFVxzj19a1/iLqAtdCltPImZrlNokVconI+8e2e1cmjM/gmHTLfSbm4ubhzKJkhyqjeRjPr8v619Jw/lylgY1arlaU7KzSSVrOTune2un3HmZ3jeXFyp00rqF3dNu97qKs1uXL1vDtrALSbV55Ee0Edu0dsCFiL7ucH5jkY5xU82p+H9S1Nmt726inmkgaIfZcqjR5xkE8jk5o8QRjRPAFpYTxRi9n+QkqCyjJZufbIH4028jj8P/DyKNo0F7fdWK/Mu4ZPPsvH416dN06kIyjKTlKbhHWNnqrzty7e6m+/zZ581OnOUXGKUYKUtJXWjtG/Nvq0v+AipJqHh9rIWY1i+8rEoYfZOGLtndgEcj8vavRNNeOTTrZ4mLI0KlSRgkY4OO1eVa2I7Tw7YaZ9jljuNxnlmePCuWXICnvgEV6Tot7CPDsN1NHLaQwQ4cTrtKqgwTj04rzeKcMlhKdSLk05S3ce++iXxbnfw9iG8TOErJqMdr/dq3scZ8b76NbLT9NDfvHkMzD0UDA/Un8qX4H2TJY6jqDAhZZFiT32gk/8AoQrgvE2qXHiPxFLeLGxaZxHbxDkheir9f6mvb/Cmlrovh+004Y3xpmQju55b9TXgYtfVcFGi93/w52YF/XcxniF8MdvyX6s1KKKK8E+nCiiigDl/ij/yKrf9d0/rXk9esfFH/kVW/wCu6f1ryev1zgn/AJFv/bz/AEPxXj7/AJGq/wAK/U7vRf8AkEWv/XMVbqpov/IItf8ArmKt18zi/wCPP1f5n75k/wDyL6H+CP8A6SgruPCNxet4UktLXeF859xA9cVw9ejfDu4mj8MzRRxBi8zbT74FVg1epufN8e/8ir/t5fqXfD2mXMDANyrjJPpWzrbJb6PMsAO9PnCjnfgdP/rVJo5na0kaSJg44GV7+1c18QNUNmnnGTYIwpZgOVzwMD8M11V63ucp+W5fh0nzHjvxBht720u57q4RrjziSEAGEB3D+VcdoNrd/ZL+6tz5U0Towc8Bdp3Lk+uQDj2rS1yK81LWGbS4/MkQgScgKCT1OaXxFomt21/Z+HNJtTqV9eR7xHBlmL55b0AHqaKKfIdVaa57Hq37OfxAl1QXPhXU4Afsga4t3jB2qhb5k5JPDHI9jjsK97nGnataxxtHD5iYK71B+hFeRfAP4R6p4Sju/EXiGYHULqMW6W0ZykKE7jk9ySoHtXY39pfWszeUziPOQP8AA1z1qvJK8T08LCTp2fQ7/QLJYF2SShMHJC8Z+vc1a1vULe0s5FjkVpG4AFeeWWoa2U2Ccug4+ZeRWrZQzSW7mYs8hHVjk1pDEc0bFVYa3ufJPxK1K/8AEPjG9mu5GaQ3kkSP02BHIVR6YUD+dVX22sUW6YrOswkDFsseeCfwrpPij4euNI8Qalc+WXt5LlpcYPy5P3v1x+NcpqJnu185UUXLNtKbc8KBznvkelaKfMjzpw5W7nufgjXAb+3hK5jQfLJtHf8Ax5rvdRuPP0K9JBDrDICpGP4TXzx4S1m4W3gVIwIzIitwdwAAGB6969Z0fVlk0a8tvtG/MUhyemMEYH0rSjVt7rM3SvUjJd1+Z5yOgooHSivHP30h1D/jwuP+uTfyrz+vQNQ/48Lj/rk38q8/r7Phb+FU9Ufifit/vWH/AML/ADCiiivqj8oCiiigAooooAKdH/rF+optOj/1i/UUmXT+NG3RRRXCftIV6V4bmujptsjN8nkqAPbFea16l4ayNHtCf+eK4/KvBz9/uoepjW2RsPqdlpGnT6lqDKltbRmSVyOw9PevmT4i+Lr7xh4gl1C5Z0tlJW0tyeIo+34nqTXf/tB6/ttLHw/bSFfNzcXIB6gHCA/jk/gK8brx8FStHne7PDx9dyl7NbIsWEME8rLcTGIBdwwM59q7vwO+l6LHc3F9C72lwqbpE5ZcZO3B9a4bRbG61LV7WxsozJcTyrHGo7knFet6H8Mta1dVbVg+mRJ8vlpgs5HfGcD6mu/Q89XucJYC1un1HVE0q2l8q4E0Nu4JUI2eDgjIHy8dK9u8Y+PLfwf8LtL0bS4baHxVq1gkl3JDGEFjE684HZ2HA9Bz6V51rvh+8+H0moLcQmaK6dBYznBUkclWHqB14rgtWvri+vJZ7mZpppDukkY8k/54pOwK6JXtdunG8eYJuYCKPBLSDJy3sOO/Wq1uDlpZWLAdOeBVbLHCKTyfyqa7by4BEvpzS1AhDmadpPyqRTtbdvII5GOxpkIwlSRrySRnmmB6h4A+MusaOkVhr0Umr2S4Cys37+JfY/xj2P516h461PTNc+Hj6tpN2lzbSPHgr1B3dGHUEehr5kSPc/qfatvww0kN+IY5ZFjkU70Dna2OmR3qaOHj7eEo6ao9DB4mftIxlqdRRRRX1R9EVdT/AOPb/gQqja/8fUP/AF0X+Yq9qf8Ax7f8CFUbX/j6h/66L/MVuv4TPzviT/kZR9InvdFFFfz49z93WwUUUUDCvMvjZpUSrZ6zGuJGb7PN7jBKn+Y/KvTa5r4m2f2zwXfBVy0IWZf+Ann9M12YCr7PERfy+88/M6KrYWcfK/3HKeEdXXxToQ8LalemC6Qq0MxGTMi/w/7w/UV6Joliul6Vb2CSGRYV27iMbuc5xXzpDJJDKk0LtHIjBkZTgqR0Ir2T4e+M49cQafqBWLUkXg9FnA7j39RXsZpSrxoezpv93fmtpo9r9/8AI8TJcXRnV/er95blT7rt6/mafiHw0utapbXdxeMsMAAEATIYZyec96XxJ4bXXL61mmvGjhtx/qQmQ3OTznuABW/RXnUs4xlL2fJO3Imo6LRPfpu++57dTK8LU5+aF+dpvV6226/hsYXinw6uvPalrpoFt92FVM5zj39q4T4peLReO2g6bJ/o0ZxcSqf9Yw/hHsP1NX/iR438kzaLo8g8zBS4uFP3fVV9/U15dz0UZPavXwFKvUpU/bv3YX5V2vq3/wAOfO5ri6MKlSGH+KVuZ97aJf52PSPg1oKyyy69cx5EZMdrkfxfxN+HT869Sqh4dsV03QrKxRQvkwqrY/vY5P55q/Xz+MxDr1nPp09D6XL8KsNh4wW/X1CiiiuU7QooooA5f4o/8iq3/XdP615PXrHxR/5FVv8Arun9a8nr9c4J/wCRb/28/wBD8V4+/wCRqv8ACv1O70X/AJBFr/1zFW6qaL/yCLX/AK5irdfM4v8Ajz9X+Z++ZP8A8i+h/gj/AOkoK9J+G0Zk8PjY2GW4bP6V5tXdfDq5mSzaCCIuzSHnsOmDSwztM+d47/5Fa/xR/U9Du0CwMjz7HCnK55A65r59+J3iiabVbixVlYmPJZjtUbRkfjj+dem+LfFkdjYDbE8d5cu8RVlyWA43AfyrxDXtP1C+1IyXht7iVm3sgdlb6MAOO35V208JUrSUraH5esVChTab17GF52oebJcwW0MlzOPvo5KxDvz3z7dOler/ALLPiDS/Dvjm6i8WSJ5urqsUd7J0gcHhSf4VbOPqBXms+qtGzWS2i2kkY+ZAcnHse4+lVFuA+c160cJTUbHn/W6jlzH6M3OmI8LQbQA3I/CucutHeMt8m9PpxXmH7Lvxc/tSKDwN4lus3sa7dLupDzMo/wCWLH+8B909xx1Az7/JGuSe3pXBWwyTPWw+Mb1XU4aDSocHZGATVy30twrLsxn9K6by4wf9WufXFJNkIQuB9BWcaCW5vKu29DyH4r+HbUaVLc/ZhJIsbDpy2RyK+ZPFtm1ppjy2SvGIJOHdxtA54BPVjnpj3r7h1WxjvYGimQMCOhr5h/aG0xvDd017bwwyW1zttplMQcRyKrFCA3A3Kc59UNZqnL2nujqziqXvbnln29j4L04Q3ADNuKywxkMG3H5D6Dr9c10keuJ/ZFlO9xIC8hhSCJtp3dMsP54615lJfAWcdrJcXkbQOTHBGoMeCfmPbBP41q6XcxwRwssMTb7pFwxLPCGPrW31d6nPRxH7yHqj0KkpT1pK8Y/fSHUP+PC4/wCuTfyrz+vQNQ/48Lj/AK5N/KvP6+z4W/hVPVH4n4rf71h/8L/MKKKK+qPygKKKKACiiigAp0f+sX6im06P/WL9RSZdP40bdFFFcJ+0hXq2gyK2h2CAhT5Kcn6V5TXaWGqQWukRSGeMGKDJXdzwOmK8LPoOdOFu5jXdkjx34o341Dx5qcitmOGTyE+icH9c1zLcVcuIdQurqa6mtbgyTO0jnym5JOTUL2V6Tj7Hccn/AJ5N/hXJCm4xSsfLzUpScrHp37OGhvceIZvEUiAxaeAIyRwZGyAPyz+Yr6Yv7iz0Tw8+qXbRRfKzsW/5ZqOS388V5h8JbPTNC8CabBPqFpHNNm6uEaZQ29ugIzxgbR+dcn8evGF1qSx+HtNMk1vgSXUkQLK391AR19T+FDhJvYahJLY8/wDiP4uuvFWvy38jMtuuY7WI/wDLOPPX6nqf/rVyfJOB+JqaS1vWP/HpcZP/AEzP+FOFldgYFpP/AN+zVckuxHJLsRwAGb2FJcHdLj3qxBZ3a5P2Wf8A79miCxu3mLNazge8Zo5Zdg5Jdhka8HNKCSwRepqx9lutrAWs/X/nmaLayusF2tpgT6oaOWXYOSXYfEqKnGfc981e8Olm1mP+7tbr9Kq/Z7vGBbyj/gBq94et5o9VR5IpgArcspA6VrQi/ax06m+GhL20NOqOpooor6E+pKup/wDHt/wIVRtf+PqH/rov8xV7U/8Aj2/4EKo2v/H1D/10X+YrdfwmfnfEv/Iyj6RPe6KKK/nx7n7utgooooGFZPjGVYfCmqyOQF+ySDn1K4H6mrGt6vp+jWZutRuUhTHygn5nPoo6k15L4w8V6p4qiNrYWE8enRvuKxozs5HTeRwPpXdgcHUrTUrWinueZmOPpYem4N3k1ojjRT4ZJIZUlhkaORCGV1OCp9Qae9rcpbR3LQSLDIxVHK4DEdQPWmPHIjBXjdWPQFSCa+xumfA2aPR/B3xHZALPxES6gfLdouT9HA6/UVneMPiFf6jI9ro7PZ2eCpfpLJ75/hH05rlIdH1SWaKIafco0rBUMkZRST05OBT5ND1mO7e1Ol3hmRtjKsJbB9MjivPWCwkavtLK/bp62PUlmGOlR9nd279fS5nVJAwjnjkborqx/A0tzb3FtcS29xC8c0RxIjDlD71dGg6y2mxakmm3ElpKMpIibgRnHQcjpXdKcUtXuebGnNt2Wx9DoyuiupyrAMD6g0teS+D/ABzdaHFBpeu2s32VRiOVlIkRfcH7yj869T0+8tNQtVurK4juIW6PG2R/9avjMVg6mHl7y06M/QsHj6WLj7r16rqieipoIC6l2O1cdaoaffWuoQGe0lEkYYrnGORVV8vxFCjCvUjaM9vP+r6dzvdOSjzW0LNFFFcZJy/xR/5FVv8Arun9a8nr1j4o/wDIqt/13T+teT1+ucE/8i3/ALef6H4rx9/yNV/hX6nd6L/yCLX/AK5irdVNF/5BFr/1zFW6+Zxf8efq/wAz98yf/kX0P8Ef/SUFaR8WDw/4dNpaKJL+5ZgqhclQcYP8+Kza4D4gx6tJrLNZLdeWkKMrxITh8ngY9uta4BRdb3tjwON4zllloLXmX6nRNf3kcjSy3Dz30g2mRm3eUPRT61Q1DUPstm8McmHcHe4PNZNlcastjE95p84aReHSNj+Y6isrV4tUcnZZ3bE8DELf4V9N7WCWjPxj6nXvrB/czP1CaRRZzJIQ32l1U/7JxkfTOa2rZhMm4DDj7w96y9d0y/jjsoo7K6k8ojJWFjz3PSrOkRait35cljdqOm4wtg/pUKpG+5o8LXt8D+5mvbSSwypNDI8ckbBkdDhlYcggjoa+yf2f/ixD4k8GSDxZf21tqVjcx2slxI21ZxID5bt2UkqynsTj1r5DSynaPPkShu42Gun+G5Qape6FqamHT9btHspZJFIWKT70MhPbbIFyfQmlUUJLcdKliIPSD+5n3myLwy4IIyCO9QTBsV8EaP40+I2gQmw0nxFrdgIiVEauZIhjjAVsj8qpa/8AEX4uapG1vqHiXXZYW4IiZowf++AK5XRX8yO6NSrbWm/uPs3x/wDEPwl4LtmbWtVhW5wSlpEwedz6BR0+pwK+b73xLcfEzS/iI91GIytpb6nZQA58tLaTaRnudkrE14elvqbTGWa1vZJGOWZ42JJ9zXc/CW7vbHxpaQyxTQWmorJp12zptXyZ1MbbiRgAFgc+1a0qdOGt9Tnr/WamnI7ejOF1m1Wezcrneqn8ag0C7keCwg3MyrcIdo6A7hya2Xsb5HaJ7WclCVOIyQccVkaXZX1nqi239nXjRm7Rlbym2hcjqcVdVws3cWFw9f2kVyPddH3PXz1NJSnqaSvkj+jSHUP+PC4/65N/KvP69A1D/jwuP+uTfyrz+vs+Fv4VT1R+J+K3+9Yf/C/zCiiivqj8oCiiigAooooAKdH/AKxfqKbTo/8AWL9RSZdP40bdFFFcJ+0hWro2hXGp2c14lzaW8MLhGaeTYMnp2rKrf0PX/wCyvD95aQblvJpkeNigZAo65z/hSle2hE3K3ukdh4Z1G8iaZJbSOLzDHG8swUSsDj5PWnWfhbU7hZt8ltbNDP8AZ2WeTaS5GQBxg5zxU9lrGk3Gl2lnrVvds9lIzwvbkAOCckMD05rStfGsCvcTzWhMk16kvl7QwEYUL1P8XGazbmZOVXojnLTQry51C609fKS7twxMTty5XqF9TVmLwtqjvFH+4jZ4fOkDybfJTsX9M+lVxfxReKBqUU1w8QuRLvfiQrnJz74yK1P+Eis5dW1j7ZFcS6fqRAO0gSIB93Hb8Kbc+hUnU6FP/hF9U/tGKy3W5M0TSxTLJmN1UZOCKj0rw9f6lBbTQSQhbiZoU3sQQyruOeOmBWpD4osbK806GxtJzp9ksikSMPMfePmPoKksPEej6dPp9vZwXn2O2mkmkaTaXZmUgAAcY5pc0+xLnVtsYGs6Pd6WkMk0kE0M+fLlhk3KxB5FWZ/DeoW9iLm4ltIWKBxA8wEu099tSeJtah1a3sXjEkU8AZXiCgRdchlx3PeptX1XQ9UJ1Ge3vY9TKKCqMpiLDHPr+FO8rIrmqWVypL4d1CO/vbJnh8yzgM8h3HBXAPBx15pbzw3qFrBczSSQFbaGOZ8MclX6Y461t3vjJLi71NWM5sZ7Ux28flqGVyuMk+nXvST+JNGu1vYLlb1Ibm2ghzGi7gUznqfpS5p9ieer1Ri6X4bvtQ06O9huLONJZDHGssuxnYdhxWVd281pcyW1xGY5Y2Kup7Gunt9W8OJpUFhKupSR2t21xDgKC3oGOePwrA1y/bVNXudQaMRmZ9wUHOB0AqouTeppCU3J32KVFFFWaFXU/wDj2/4EKo2v/H1D/wBdF/mKvan/AMe3/AhVG1/4+of+ui/zFbr+Ez874k/5GUfSJ73RRRX8+Pc/d1sFXtN0ua+glnSaCKOIgM0r7Rz0qjWrpOq/2fpl3DHuFxKymM7QVGOuc1dPl5ve2M6rny+5uUIPBlveSyXj2mnyMzmNZrhg3mEdlLZ4+lW9P8OTrFJHElrZrFL5RjJCDefTAxzmrNvqVhPZQW+pwzlrdy8bQkDdk5INXIPEsStNLJbkvJcrJswCAgAHX14roXs5Jc0jkftot8kfwMKDQ2nv5LfyLYXdspCq6jPHUKcVHZ+CoYb5biOytvtsyGaSWU7pEX1Zm6fSrP2uOPXBexyTNGJxJub75Gec1eGsW7anqDzxyyWl6NrYOHUdsVMJRSau/vNKkZtpqK2vt1IDod99rjt90LCVGaORXyjAdeaistJuruKCSJ4ws0piXcx6gZ5rQi1u0tJbOG0t5TaW+/d5hG9ywwT6Clt9X060lsorWO4+zQTNM7PjcSRjAFChS7/1p/wRe0r22/rX/gGPqmi/YwJpo7WZLgFDJHhg+Oqk4qdNBuLWwR/9FtkEYKQbwrbe2FqbXNTi1G2t9oeOWIsGQKAhBPDD39akv9Q0y/C3VxDcpeBAuEI8skdD60moXeuhUXVsm1rrfQo3vhw3F1cWl3BaTtaxGVvMUMMYzxkdagTwhBp8s91bWtpbvFCsshgygZW6ZAwCfrXQXPiRZri9UmT7LLAUiTYMhiMZP60j6zp0zXKTLcrFNbRw5VRuBXOe9afu0mlIxvVbUpQX3ehQsNJvLuxE0c9ukcjGNVkk2lj6CsO20e20eae3gtBbOW/eKCTyK6aK/wBFWxitHW9dIJzNHgKC3sTWTql219qE12y7PMbO30HalWqylTjBzbS6XbX/AADrpVazbjL4f6sVqKKK5DY5f4o/8iq3/XdP615PXrHxR/5FVv8Arun9a8nr9c4J/wCRb/28/wBD8V4+/wCRqv8ACv1O70X/AJBFr/1zFW6qaL/yCLX/AK5irdfM4v8Ajz9X+Z++ZP8A8i+h/gj/AOkoK0NC0u41e7e2tpIo2SMyM0rYUKOvP41n1s+EdWh0fUJ7qYOd1s8abVBwxxjOe3Fc52V3NU26e46Dw3e3FzNHDdWTxQqrSXIn/crnoN3rTo/C+qHUJbKR7eIxwef5ryfu2j/vBhU1hr9vcWt7Za9HLLDdushktwqsrKMDjpjAFX4PFdlBdt5FtKltBYG1tVcB2JyDl+2OKDhnVxkW0lf+v8/IwrnQ7u11aDTria3ja4AaKXzMxsD0ORVhvC2rqNrxosjXBgjjLfNIw6lf9nHOai8WanBq2oR3lv5yZhVWjcDEZA6LjtWnP4qUazpV/Gk0y2tqIZkkONxIwxH+NBbniuWLS1tr6r/Mo3fhfUrfyT5lrMkkywl4Zd6xuTgBvSoDoN75mox74c6eyrN8x5JOBjjmtJ9e0rT7JrfQ7a6/fXCTytcsONpyFGP51LqPiLSWiv3sba7W41GRHuPNI2oFOSFx1pkKti/5fw81vr2uZ2seGdQ0y2luJJbWZIGVZhDJkxk9MjFM0zw7f31kt55trbQOSsbXEwTzCP7ta3ifxPZavYXlrGs8O6ZJISEA8wADKyc+ucH6VTt9U0a80azsNagvA1luET2xHzKTnBB6fWkOFXFOknJa37dLf5lVfD1+1zp1uHh3agpaE7jgAf3uOKktvC+o3HkBJLf9+8qLlj1jzuzx7cVrWXjCO0bR4YTMtpbR7LpPLUlvTB//AFUab4o063ax8yO4IgluXfCjpJnbjn3oIlWxltI/1r/wDB0XRbnVIrmWG4toY7bHmNPJtAz05x7VX1fTrzSrv7LeKFYqGUq2VZT0IPcVu2Oo+GbWz1CxVtUa3vUQMxRN4IJPHOPSsvxNqkOp3NuLWF4ba1gWCIOcsQO5oOinVryqu69308v8zJooooO0h1D/AI8Lj/rk38q8/r0DUP8AjwuP+uTfyrz+vs+Fv4VT1R+J+K3+9Yf/AAv8wooor6o/KAooooAKKKKAClTh1PuKSigcXZ3NX7Zb/wB8/kaPtlv/AHz+RrKorL2MT6b/AFsxv8sfuf8Amav2y3/vn8jR9st/75/I1lUUexiH+tmN/lj9z/zNX7Zb/wB8/kaPtlv/AHz+RrKoo9jEP9bMb/LH7n/mav2y3/vn8jR9st/75/I1lUUexiH+tmN/lj9z/wAzV+2W/wDfP5Gj7Zb/AN8/kayqKPYxD/WzG/yx+5/5mr9st/75/I0fbLf++fyNZVFHsYh/rZjf5Y/c/wDM1vtlv/fP5Gj7Zb/3z+RrJopexiH+tmN/lj9z/wAzV+2W/wDfP5Gj7Zb/AN8/kayqKPYxD/WzG/yx+5/5mr9st/75/I0fbLf++fyNZVFP2MQ/1sxv8sfuf+ZevriGWDajZOQelVLdgs8bNwFcE/nTKKpQXLynjY3MKuMrqtUSvpt5Hrv/AAm/hz/n8k/78tR/wm/hz/n8k/78tXkVFfIf6j5f/NL71/kfV/8AEQcz/lh9z/zPXf8AhN/Dn/P5J/35aj/hN/Dn/P5J/wB+WryKil/qPl/80vvX+Q/+Ig5n/LD7n/meu/8ACb+HP+fyT/vy1H/Cb+HP+fyT/vy1eRUUf6jZd/NL71/kH/EQcz/lh9z/AMz13/hN/Dn/AD+Sf9+Wo/4Tfw5/z+Sf9+WryKij/UfLv5pfev8AIP8AiIOZ/wAsPuf+Z67/AMJv4c/5/JP+/LUf8Jv4c/5/JP8Avy1eRUUf6j5f/NL71/kH/EQcz/lh9z/zPXf+E38Of8/kn/flqP8AhN/Dn/P5J/35avIqKP8AUfL/AOaX3r/IP+Ig5n/LD7n/AJnrv/Cb+HP+fyT/AL8tR/wm/hz/AJ/JP+/LV5FRR/qPl/8ANL71/kH/ABEHM/5Yfc/8z13/AITfw5/z+Sf9+Wo/4Tfw5/z+Sf8Aflq8ioo/1Hy7+aX3r/IP+Ig5n/LD7n/meu/8Jv4c/wCfyT/vy1H/AAm/hz/n8k/78tXkVFH+o+X/AM0vvX+Qf8RBzP8Alh9z/wAzv/HfiXSNV0A2llcO8plRsGMjgZzya4CiivosryyjltD2NFu176nzOb5tWzXEe3rJJ2tp5fedXpmsafDp0EMszB0QBhsJ5qz/AG7pf/Pdv++DXF0Vw1OHcLUm5tu713X+R9ZhvEjNcPRhRjCFopJaPordztP7d0v/AJ7t/wB8Gj+3dL/57t/3wa4uio/1ZwneX3r/ACNv+In5v/JD7n/8kdp/bul/892/74NH9u6X/wA92/74NcXRR/qzhO8vvX+Q/wDiJ+b/AMkPuf8A8kdp/bul/wDPdv8Avg0f27pf/Pdv++DXF0Uf6s4TvL71/kH/ABE/N/5Ifc//AJI7T+3dL/57t/3waP7d0v8A57t/3wa4uij/AFZwneX3r/IP+In5v/JD7n/8kdp/bul/892/74NH9u6X/wA92/74NcXRR/qzhO8vvX+Qf8RPzf8Akh9z/wDkjtP7d0v/AJ7t/wB8Gj+3dL/57t/3wa4uij/VnCd5fev8hf8AET83/kh9z/8AkjtP7d0v/nu3/fBo/t3S/wDnu3/fBri6KP8AVnCd5fev8h/8RPzf+SH3P/5I7T+3dL/57t/3waP7d0v/AJ7t/wB8GuLoo/1ZwneX3r/IP+In5v8AyQ+5/wDyR195rWmyWk0aTMWaNgPkPUiuQoor08Bl1LAxcabevc+Xz/iPFZ7UhUxKScVZWTW/q2FFFFd54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2Q==">
            <a:extLst>
              <a:ext uri="{FF2B5EF4-FFF2-40B4-BE49-F238E27FC236}">
                <a16:creationId xmlns:a16="http://schemas.microsoft.com/office/drawing/2014/main" id="{4E1AC8A9-64C6-8040-9CD2-53966C706109}"/>
              </a:ext>
            </a:extLst>
          </p:cNvPr>
          <p:cNvSpPr>
            <a:spLocks noChangeAspect="1" noChangeArrowheads="1"/>
          </p:cNvSpPr>
          <p:nvPr/>
        </p:nvSpPr>
        <p:spPr bwMode="auto">
          <a:xfrm>
            <a:off x="2657959" y="35492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group of people in green t-shirts&#10;&#10;Description automatically generated">
            <a:extLst>
              <a:ext uri="{FF2B5EF4-FFF2-40B4-BE49-F238E27FC236}">
                <a16:creationId xmlns:a16="http://schemas.microsoft.com/office/drawing/2014/main" id="{9B704A1D-326D-5A6A-C786-1AA5C29FA375}"/>
              </a:ext>
            </a:extLst>
          </p:cNvPr>
          <p:cNvPicPr>
            <a:picLocks noChangeAspect="1"/>
          </p:cNvPicPr>
          <p:nvPr/>
        </p:nvPicPr>
        <p:blipFill>
          <a:blip r:embed="rId4"/>
          <a:stretch>
            <a:fillRect/>
          </a:stretch>
        </p:blipFill>
        <p:spPr>
          <a:xfrm>
            <a:off x="182149" y="1676400"/>
            <a:ext cx="5322916" cy="4330700"/>
          </a:xfrm>
          <a:prstGeom prst="rect">
            <a:avLst/>
          </a:prstGeom>
        </p:spPr>
      </p:pic>
    </p:spTree>
    <p:extLst>
      <p:ext uri="{BB962C8B-B14F-4D97-AF65-F5344CB8AC3E}">
        <p14:creationId xmlns:p14="http://schemas.microsoft.com/office/powerpoint/2010/main" val="4049182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F8AD1590-516A-2D49-921B-A1667F1B9291}"/>
              </a:ext>
            </a:extLst>
          </p:cNvPr>
          <p:cNvSpPr txBox="1">
            <a:spLocks noChangeArrowheads="1"/>
          </p:cNvSpPr>
          <p:nvPr/>
        </p:nvSpPr>
        <p:spPr bwMode="auto">
          <a:xfrm>
            <a:off x="4711699" y="954157"/>
            <a:ext cx="7178463" cy="822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DIY Membership P.L.A.N.</a:t>
            </a:r>
          </a:p>
        </p:txBody>
      </p:sp>
      <p:sp>
        <p:nvSpPr>
          <p:cNvPr id="4" name="Content Placeholder 2">
            <a:extLst>
              <a:ext uri="{FF2B5EF4-FFF2-40B4-BE49-F238E27FC236}">
                <a16:creationId xmlns:a16="http://schemas.microsoft.com/office/drawing/2014/main" id="{4580D21F-73A1-2A4D-90B2-B114EE1071FF}"/>
              </a:ext>
            </a:extLst>
          </p:cNvPr>
          <p:cNvSpPr txBox="1">
            <a:spLocks noChangeArrowheads="1"/>
          </p:cNvSpPr>
          <p:nvPr/>
        </p:nvSpPr>
        <p:spPr bwMode="auto">
          <a:xfrm>
            <a:off x="4488346" y="2032552"/>
            <a:ext cx="6882020" cy="38712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2" pitchFamily="2" charset="2"/>
              <a:buChar char=""/>
            </a:pPr>
            <a:r>
              <a:rPr lang="en-US" altLang="en-US" sz="3600" b="1" dirty="0">
                <a:solidFill>
                  <a:srgbClr val="7030A0"/>
                </a:solidFill>
              </a:rPr>
              <a:t>P</a:t>
            </a:r>
            <a:r>
              <a:rPr lang="en-US" altLang="en-US" dirty="0">
                <a:solidFill>
                  <a:schemeClr val="bg1"/>
                </a:solidFill>
              </a:rPr>
              <a:t>icture who, what, where</a:t>
            </a:r>
          </a:p>
          <a:p>
            <a:pPr>
              <a:spcBef>
                <a:spcPct val="0"/>
              </a:spcBef>
              <a:spcAft>
                <a:spcPts val="1200"/>
              </a:spcAft>
              <a:buFont typeface="Wingdings 2" pitchFamily="2" charset="2"/>
              <a:buChar char=""/>
            </a:pPr>
            <a:r>
              <a:rPr lang="en-US" altLang="en-US" sz="3600" b="1" dirty="0">
                <a:solidFill>
                  <a:srgbClr val="CD4D33"/>
                </a:solidFill>
              </a:rPr>
              <a:t>L</a:t>
            </a:r>
            <a:r>
              <a:rPr lang="en-US" altLang="en-US" dirty="0">
                <a:solidFill>
                  <a:schemeClr val="bg1"/>
                </a:solidFill>
              </a:rPr>
              <a:t>isten to what matters most</a:t>
            </a:r>
          </a:p>
          <a:p>
            <a:pPr marL="401638" indent="-401638">
              <a:spcBef>
                <a:spcPct val="0"/>
              </a:spcBef>
              <a:spcAft>
                <a:spcPts val="1200"/>
              </a:spcAft>
              <a:buFont typeface="Wingdings 2" pitchFamily="2" charset="2"/>
              <a:buChar char=""/>
            </a:pPr>
            <a:r>
              <a:rPr lang="en-US" altLang="en-US" sz="3600" b="1" dirty="0">
                <a:solidFill>
                  <a:srgbClr val="FFC000"/>
                </a:solidFill>
              </a:rPr>
              <a:t>A</a:t>
            </a:r>
            <a:r>
              <a:rPr lang="en-US" altLang="en-US" dirty="0">
                <a:solidFill>
                  <a:schemeClr val="bg1"/>
                </a:solidFill>
              </a:rPr>
              <a:t>sk by aligning efforts to what matters most</a:t>
            </a:r>
          </a:p>
          <a:p>
            <a:pPr>
              <a:spcBef>
                <a:spcPct val="0"/>
              </a:spcBef>
              <a:spcAft>
                <a:spcPts val="1200"/>
              </a:spcAft>
              <a:buFont typeface="Wingdings 2" pitchFamily="2" charset="2"/>
              <a:buChar char=""/>
            </a:pPr>
            <a:r>
              <a:rPr lang="en-US" altLang="en-US" sz="3600" b="1" dirty="0">
                <a:solidFill>
                  <a:srgbClr val="92D050"/>
                </a:solidFill>
              </a:rPr>
              <a:t>N</a:t>
            </a:r>
            <a:r>
              <a:rPr lang="en-US" altLang="en-US" dirty="0">
                <a:solidFill>
                  <a:schemeClr val="bg1"/>
                </a:solidFill>
              </a:rPr>
              <a:t>urture relationships year-round</a:t>
            </a:r>
          </a:p>
        </p:txBody>
      </p:sp>
      <p:pic>
        <p:nvPicPr>
          <p:cNvPr id="5" name="Picture 4">
            <a:extLst>
              <a:ext uri="{FF2B5EF4-FFF2-40B4-BE49-F238E27FC236}">
                <a16:creationId xmlns:a16="http://schemas.microsoft.com/office/drawing/2014/main" id="{187EF707-592A-1248-B740-D7A09A3A7803}"/>
              </a:ext>
            </a:extLst>
          </p:cNvPr>
          <p:cNvPicPr>
            <a:picLocks noChangeAspect="1"/>
          </p:cNvPicPr>
          <p:nvPr/>
        </p:nvPicPr>
        <p:blipFill>
          <a:blip r:embed="rId4"/>
          <a:stretch>
            <a:fillRect/>
          </a:stretch>
        </p:blipFill>
        <p:spPr>
          <a:xfrm>
            <a:off x="301837" y="910362"/>
            <a:ext cx="3967848" cy="514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681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3D6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3963F4-2B4B-974C-A745-9F2B596823E8}"/>
              </a:ext>
            </a:extLst>
          </p:cNvPr>
          <p:cNvPicPr>
            <a:picLocks noChangeAspect="1"/>
          </p:cNvPicPr>
          <p:nvPr/>
        </p:nvPicPr>
        <p:blipFill>
          <a:blip r:embed="rId3"/>
          <a:stretch>
            <a:fillRect/>
          </a:stretch>
        </p:blipFill>
        <p:spPr>
          <a:xfrm>
            <a:off x="8928100" y="2209800"/>
            <a:ext cx="3263900" cy="4648200"/>
          </a:xfrm>
          <a:prstGeom prst="rect">
            <a:avLst/>
          </a:prstGeom>
        </p:spPr>
      </p:pic>
      <p:sp>
        <p:nvSpPr>
          <p:cNvPr id="3" name="Title 3">
            <a:extLst>
              <a:ext uri="{FF2B5EF4-FFF2-40B4-BE49-F238E27FC236}">
                <a16:creationId xmlns:a16="http://schemas.microsoft.com/office/drawing/2014/main" id="{596D6E5B-281A-F743-A781-F693DCA64DDE}"/>
              </a:ext>
            </a:extLst>
          </p:cNvPr>
          <p:cNvSpPr txBox="1">
            <a:spLocks noChangeArrowheads="1"/>
          </p:cNvSpPr>
          <p:nvPr/>
        </p:nvSpPr>
        <p:spPr bwMode="auto">
          <a:xfrm>
            <a:off x="598487" y="284163"/>
            <a:ext cx="10433947" cy="10476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FCB812"/>
                </a:solidFill>
              </a:rPr>
              <a:t>LET’S </a:t>
            </a:r>
            <a:r>
              <a:rPr lang="en-US" altLang="en-US" b="1" u="sng" dirty="0">
                <a:solidFill>
                  <a:srgbClr val="FCB812"/>
                </a:solidFill>
              </a:rPr>
              <a:t>P.</a:t>
            </a:r>
            <a:r>
              <a:rPr lang="en-US" altLang="en-US" b="1" dirty="0">
                <a:solidFill>
                  <a:srgbClr val="FCB812"/>
                </a:solidFill>
              </a:rPr>
              <a:t>L.A.N. - Picture Who, Where, How? </a:t>
            </a:r>
          </a:p>
        </p:txBody>
      </p:sp>
      <p:sp>
        <p:nvSpPr>
          <p:cNvPr id="4" name="Content Placeholder 2">
            <a:extLst>
              <a:ext uri="{FF2B5EF4-FFF2-40B4-BE49-F238E27FC236}">
                <a16:creationId xmlns:a16="http://schemas.microsoft.com/office/drawing/2014/main" id="{6651A4FB-226E-944C-AA5E-F32B32B5158F}"/>
              </a:ext>
            </a:extLst>
          </p:cNvPr>
          <p:cNvSpPr txBox="1">
            <a:spLocks noChangeArrowheads="1"/>
          </p:cNvSpPr>
          <p:nvPr/>
        </p:nvSpPr>
        <p:spPr bwMode="auto">
          <a:xfrm>
            <a:off x="1960978" y="1411356"/>
            <a:ext cx="7381805" cy="486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spcBef>
                <a:spcPct val="20000"/>
              </a:spcBef>
              <a:spcAft>
                <a:spcPts val="1200"/>
              </a:spcAft>
              <a:buClr>
                <a:srgbClr val="FFC000"/>
              </a:buClr>
              <a:buFont typeface="Wingdings 2" pitchFamily="2" charset="2"/>
              <a:buChar char=""/>
            </a:pPr>
            <a:r>
              <a:rPr lang="en-US" altLang="en-US" sz="4400" dirty="0">
                <a:solidFill>
                  <a:schemeClr val="bg1"/>
                </a:solidFill>
              </a:rPr>
              <a:t>Who are possible members?</a:t>
            </a:r>
          </a:p>
          <a:p>
            <a:pPr>
              <a:spcBef>
                <a:spcPct val="20000"/>
              </a:spcBef>
              <a:spcAft>
                <a:spcPts val="1200"/>
              </a:spcAft>
              <a:buClr>
                <a:srgbClr val="FFC000"/>
              </a:buClr>
              <a:buFont typeface="Wingdings 2" pitchFamily="2" charset="2"/>
              <a:buChar char=""/>
            </a:pPr>
            <a:r>
              <a:rPr lang="en-US" altLang="en-US" sz="4400" dirty="0">
                <a:solidFill>
                  <a:schemeClr val="bg1"/>
                </a:solidFill>
              </a:rPr>
              <a:t>Where is it best to reach and connect with them?</a:t>
            </a:r>
          </a:p>
          <a:p>
            <a:pPr>
              <a:spcBef>
                <a:spcPct val="20000"/>
              </a:spcBef>
              <a:spcAft>
                <a:spcPts val="1200"/>
              </a:spcAft>
              <a:buClr>
                <a:srgbClr val="FFC000"/>
              </a:buClr>
              <a:buFont typeface="Wingdings 2" pitchFamily="2" charset="2"/>
              <a:buChar char=""/>
            </a:pPr>
            <a:r>
              <a:rPr lang="en-US" altLang="en-US" sz="4400" dirty="0">
                <a:solidFill>
                  <a:schemeClr val="bg1"/>
                </a:solidFill>
              </a:rPr>
              <a:t>How can we attract and renew more members? </a:t>
            </a:r>
          </a:p>
        </p:txBody>
      </p:sp>
    </p:spTree>
    <p:extLst>
      <p:ext uri="{BB962C8B-B14F-4D97-AF65-F5344CB8AC3E}">
        <p14:creationId xmlns:p14="http://schemas.microsoft.com/office/powerpoint/2010/main" val="2198852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82F0733A0640439899366E19A61486" ma:contentTypeVersion="14" ma:contentTypeDescription="Create a new document." ma:contentTypeScope="" ma:versionID="3af95d121eb50fdb4e95676d78f29514">
  <xsd:schema xmlns:xsd="http://www.w3.org/2001/XMLSchema" xmlns:xs="http://www.w3.org/2001/XMLSchema" xmlns:p="http://schemas.microsoft.com/office/2006/metadata/properties" xmlns:ns2="83215c54-aeb9-4ddc-a0ff-dcff49d4315e" xmlns:ns3="75e53bee-0309-4069-818a-0d7f685554b2" targetNamespace="http://schemas.microsoft.com/office/2006/metadata/properties" ma:root="true" ma:fieldsID="e55edfe14162e08b24688019e40a2748" ns2:_="" ns3:_="">
    <xsd:import namespace="83215c54-aeb9-4ddc-a0ff-dcff49d4315e"/>
    <xsd:import namespace="75e53bee-0309-4069-818a-0d7f685554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215c54-aeb9-4ddc-a0ff-dcff49d431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506ea8d-df69-4213-8998-ad4c49fe802f}" ma:internalName="TaxCatchAll" ma:showField="CatchAllData" ma:web="83215c54-aeb9-4ddc-a0ff-dcff49d4315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e53bee-0309-4069-818a-0d7f685554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65a80f-5fd6-4d60-9a79-179c875665b0" ma:termSetId="09814cd3-568e-fe90-9814-8d621ff8fb84" ma:anchorId="fba54fb3-c3e1-fe81-a776-ca4b69148c4d" ma:open="true" ma:isKeyword="false">
      <xsd:complexType>
        <xsd:sequence>
          <xsd:element ref="pc:Terms" minOccurs="0" maxOccurs="1"/>
        </xsd:sequence>
      </xsd:complex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e53bee-0309-4069-818a-0d7f685554b2">
      <Terms xmlns="http://schemas.microsoft.com/office/infopath/2007/PartnerControls"/>
    </lcf76f155ced4ddcb4097134ff3c332f>
    <TaxCatchAll xmlns="83215c54-aeb9-4ddc-a0ff-dcff49d4315e" xsi:nil="true"/>
  </documentManagement>
</p:properties>
</file>

<file path=customXml/itemProps1.xml><?xml version="1.0" encoding="utf-8"?>
<ds:datastoreItem xmlns:ds="http://schemas.openxmlformats.org/officeDocument/2006/customXml" ds:itemID="{C0312F66-FAE7-4CCE-9D5E-B1F74B3FC3F7}">
  <ds:schemaRefs>
    <ds:schemaRef ds:uri="http://schemas.microsoft.com/sharepoint/v3/contenttype/forms"/>
  </ds:schemaRefs>
</ds:datastoreItem>
</file>

<file path=customXml/itemProps2.xml><?xml version="1.0" encoding="utf-8"?>
<ds:datastoreItem xmlns:ds="http://schemas.openxmlformats.org/officeDocument/2006/customXml" ds:itemID="{348B0659-9E87-411D-8834-0691533686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215c54-aeb9-4ddc-a0ff-dcff49d4315e"/>
    <ds:schemaRef ds:uri="75e53bee-0309-4069-818a-0d7f685554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1C0117-CDEA-4BC1-9269-8EB341EAA72C}">
  <ds:schemaRefs>
    <ds:schemaRef ds:uri="http://purl.org/dc/dcmitype/"/>
    <ds:schemaRef ds:uri="http://schemas.microsoft.com/office/2006/metadata/properties"/>
    <ds:schemaRef ds:uri="http://purl.org/dc/terms/"/>
    <ds:schemaRef ds:uri="abe8b845-bb14-4542-9099-70f87ab2dc28"/>
    <ds:schemaRef ds:uri="56d6c4af-3c3e-4422-b4a0-326e52fba8ec"/>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75e53bee-0309-4069-818a-0d7f685554b2"/>
    <ds:schemaRef ds:uri="83215c54-aeb9-4ddc-a0ff-dcff49d4315e"/>
  </ds:schemaRefs>
</ds:datastoreItem>
</file>

<file path=docProps/app.xml><?xml version="1.0" encoding="utf-8"?>
<Properties xmlns="http://schemas.openxmlformats.org/officeDocument/2006/extended-properties" xmlns:vt="http://schemas.openxmlformats.org/officeDocument/2006/docPropsVTypes">
  <TotalTime>15714</TotalTime>
  <Words>2653</Words>
  <Application>Microsoft Office PowerPoint</Application>
  <PresentationFormat>Widescreen</PresentationFormat>
  <Paragraphs>321</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MS PGothic</vt:lpstr>
      <vt:lpstr>MS PGothic</vt:lpstr>
      <vt:lpstr>Aptos</vt:lpstr>
      <vt:lpstr>Arial</vt:lpstr>
      <vt:lpstr>ArialUnicodeMS</vt:lpstr>
      <vt:lpstr>Calibri</vt:lpstr>
      <vt:lpstr>Calibri Light</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Darlene Harris</dc:creator>
  <cp:lastModifiedBy>Yvonne Johnson</cp:lastModifiedBy>
  <cp:revision>29</cp:revision>
  <dcterms:created xsi:type="dcterms:W3CDTF">2020-08-29T14:13:35Z</dcterms:created>
  <dcterms:modified xsi:type="dcterms:W3CDTF">2024-07-09T19:14:00Z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0x010100FC82F0733A0640439899366E19A61486</vt:lpwstr>
  </property>
</Properties>
</file>